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14" r:id="rId3"/>
    <p:sldId id="351" r:id="rId4"/>
    <p:sldId id="815" r:id="rId5"/>
    <p:sldId id="847" r:id="rId6"/>
    <p:sldId id="837" r:id="rId7"/>
    <p:sldId id="836" r:id="rId8"/>
    <p:sldId id="839" r:id="rId9"/>
    <p:sldId id="827" r:id="rId10"/>
    <p:sldId id="828" r:id="rId11"/>
    <p:sldId id="820" r:id="rId12"/>
    <p:sldId id="840" r:id="rId13"/>
    <p:sldId id="842" r:id="rId14"/>
    <p:sldId id="838" r:id="rId15"/>
    <p:sldId id="844" r:id="rId16"/>
    <p:sldId id="84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6EC4-8474-4F3B-A36A-312798327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448B2-8DB7-48DC-BC7A-CD3A6D9A7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A3050-9892-4A85-AC3B-86B28A32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0B07C-E234-4105-B153-D7089444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3224-32F5-47A6-A585-061B3754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8755-4BA2-474B-9AEF-7826027D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74155-58B0-4B38-A958-E1E9AD113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57952-D0BD-43BB-AE59-9012951B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D87CE-3658-4E35-A51A-73408322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6F179-1DBA-4A9C-A973-E830378D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DC4F53-DD35-4E2D-98B2-3BDBC7E75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E489FD-1895-4D29-9F7C-4545F607F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DE96-0102-420A-950E-5225570B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06CAB-6D41-41C5-A49E-98F570E7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4160-B371-4E91-88FC-C097F82E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4DFF-E13C-43DD-BE16-D9AE2FBF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8FDB6-3C70-4CE7-8619-A80FA7FCE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30DD-4660-4D2E-A5EF-3F93C63B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86DF4-17F4-4202-8839-12196596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C64C7-1675-46EB-B5DE-3EC02AD4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0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DAB2-8F6B-4FBD-83FA-0BD46B8B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A6113-09E2-4C6A-94F4-C36AAAEC6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F30CB-3426-40E5-B557-25F18784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A0C49-5A23-4478-9910-43A55DE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B87AE-5AA0-4371-8955-E276AD49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FA68-504D-4695-96A0-F09F1690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A534-53ED-4061-99B2-7ED8B0EBC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53703-A85A-4210-8216-357C94FE7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4B25C-327F-409D-9BA3-E516D2B3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26CF8-0DD5-4485-A6BD-6E8B531D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1C3E7-B9AA-450A-B4E0-F37ACE55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DC4BD-E28D-48DC-91F6-9086F09D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1D719-0DBC-4E03-9A44-11DBD9457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65F3A-31AD-49A6-8796-37BC51FB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A892B-7CA2-4064-A918-F734D4BB3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D5A1A5-D9E0-47FC-A4FC-030B91163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929591-399E-4EB7-B4AA-406F4FFF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4680E-FBF6-42F3-B384-B924D025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B525C-804B-476D-97C8-1FA32F22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1298-1467-4352-9356-79E4AEC0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30CEA-ACE2-468C-9894-0AF02EE5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0DE0B-D116-4023-83D8-0721BF51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232BB-95CB-48C9-BD0B-62B0DA32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68CC1-94CA-4E3C-831F-52246E72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5B4E8-2301-4CC7-B013-25E91007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F67CF-FF19-41F8-8163-C25CE71A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B0AC-6B96-4CB6-AC19-36C9E149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00859-F5F6-4D53-91FC-3F43214C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4344-5FB7-4EC6-9CAE-CB6AE58E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D2B4B-E554-4D16-BF53-AE7D3882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3FD1-2440-473A-9DEF-E10B2067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28D5C-25A0-48B3-9032-13FCBA07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4A6AD-2189-4231-B36E-710F93F9D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78678-6D1D-47A8-82C7-668FB09CE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5C149-1CFD-43E3-B7E1-AD3475C25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D1AE4-4FD7-4003-88BF-3A96406E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49EAD-0DDC-43DD-A653-0C6C430C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DB560-0DC7-4FBA-867F-9439AC55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9DB27-595C-4DFE-B644-3A73BA96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B2CC8-2E76-4787-BE4F-DBEF436A4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E00A-12B0-482D-A677-0602C70ED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E8913-FE44-4930-BA18-2CFE4A49F1B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DA90C-0F2C-4BA2-B13E-B14629C3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E0845-A028-44FE-AE8E-861D7FDCF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53E9-58B4-4776-B816-C6F67C37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microsoft.com/office/2007/relationships/hdphoto" Target="../media/hdphoto2.wdp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png"/><Relationship Id="rId5" Type="http://schemas.openxmlformats.org/officeDocument/2006/relationships/image" Target="../media/image10.emf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5.bin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01D74-3F37-4881-97CF-5831562EC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574" y="1669016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CACHE 4 – Round 1</a:t>
            </a:r>
            <a:br>
              <a:rPr lang="en-US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6666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Casitas B-lineage Lymphoma B (CBL-B)</a:t>
            </a:r>
            <a:endParaRPr lang="en-US" b="1" dirty="0">
              <a:solidFill>
                <a:srgbClr val="006666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0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736FE4-861B-41FD-88C8-E8F8A3628044}"/>
              </a:ext>
            </a:extLst>
          </p:cNvPr>
          <p:cNvSpPr txBox="1"/>
          <p:nvPr/>
        </p:nvSpPr>
        <p:spPr>
          <a:xfrm>
            <a:off x="4560098" y="951665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1-44.0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2- 39.4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35189-2A26-DE63-E0FF-B2A4EE442942}"/>
              </a:ext>
            </a:extLst>
          </p:cNvPr>
          <p:cNvSpPr txBox="1"/>
          <p:nvPr/>
        </p:nvSpPr>
        <p:spPr>
          <a:xfrm>
            <a:off x="674494" y="0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CACHE4HI_1963_55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78643-4D3A-5F48-EBFF-AE079DC92D1D}"/>
              </a:ext>
            </a:extLst>
          </p:cNvPr>
          <p:cNvSpPr txBox="1"/>
          <p:nvPr/>
        </p:nvSpPr>
        <p:spPr>
          <a:xfrm>
            <a:off x="1187365" y="2241885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22FDCE0-3622-3F25-5A41-8B307F90D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010150"/>
              </p:ext>
            </p:extLst>
          </p:nvPr>
        </p:nvGraphicFramePr>
        <p:xfrm>
          <a:off x="674494" y="3212434"/>
          <a:ext cx="5170487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22FDCE0-3622-3F25-5A41-8B307F90D9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494" y="3212434"/>
                        <a:ext cx="5170487" cy="308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36A9A4F-4FBA-405A-AA20-4B6B86A28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22247"/>
              </p:ext>
            </p:extLst>
          </p:nvPr>
        </p:nvGraphicFramePr>
        <p:xfrm>
          <a:off x="6326614" y="3387059"/>
          <a:ext cx="4945062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747863" imgH="3973480" progId="Prism9.Document">
                  <p:embed/>
                </p:oleObj>
              </mc:Choice>
              <mc:Fallback>
                <p:oleObj name="Prism 9" r:id="rId4" imgW="6747863" imgH="3973480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36A9A4F-4FBA-405A-AA20-4B6B86A28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6614" y="3387059"/>
                        <a:ext cx="4945062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FCADDB-5BFC-49CC-9685-5B2DD83EEE40}"/>
              </a:ext>
            </a:extLst>
          </p:cNvPr>
          <p:cNvSpPr txBox="1"/>
          <p:nvPr/>
        </p:nvSpPr>
        <p:spPr>
          <a:xfrm>
            <a:off x="6880689" y="2241885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1BA1620-1C36-4E5C-91D1-F7C671CDA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11433"/>
              </p:ext>
            </p:extLst>
          </p:nvPr>
        </p:nvGraphicFramePr>
        <p:xfrm>
          <a:off x="7332040" y="2716499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25DCBAB-D628-4C8C-9F01-841515CA5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13219"/>
              </p:ext>
            </p:extLst>
          </p:nvPr>
        </p:nvGraphicFramePr>
        <p:xfrm>
          <a:off x="1683177" y="2716499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19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E29A833-A072-4713-8CE8-442796272CBB}"/>
              </a:ext>
            </a:extLst>
          </p:cNvPr>
          <p:cNvSpPr txBox="1"/>
          <p:nvPr/>
        </p:nvSpPr>
        <p:spPr>
          <a:xfrm>
            <a:off x="828607" y="-6199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CACHE4HI_1948_91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A7D30-8855-4A85-9642-5B18983D46C4}"/>
              </a:ext>
            </a:extLst>
          </p:cNvPr>
          <p:cNvSpPr txBox="1"/>
          <p:nvPr/>
        </p:nvSpPr>
        <p:spPr>
          <a:xfrm>
            <a:off x="4859553" y="894104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1-43.2</a:t>
            </a:r>
            <a:r>
              <a:rPr lang="en-US" dirty="0"/>
              <a:t>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2- 55.5</a:t>
            </a:r>
            <a:r>
              <a:rPr lang="en-US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7E8A3B-D66D-4656-A1A4-6BE4F86BB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378552"/>
              </p:ext>
            </p:extLst>
          </p:nvPr>
        </p:nvGraphicFramePr>
        <p:xfrm>
          <a:off x="6197921" y="3300425"/>
          <a:ext cx="4519613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45106" imgH="3975280" progId="Prism9.Document">
                  <p:embed/>
                </p:oleObj>
              </mc:Choice>
              <mc:Fallback>
                <p:oleObj name="Prism 9" r:id="rId2" imgW="6545106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C7E8A3B-D66D-4656-A1A4-6BE4F86BB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7921" y="3300425"/>
                        <a:ext cx="4519613" cy="274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0ED8F5-AEBD-416A-C08E-5C7D0075FA2D}"/>
              </a:ext>
            </a:extLst>
          </p:cNvPr>
          <p:cNvSpPr txBox="1"/>
          <p:nvPr/>
        </p:nvSpPr>
        <p:spPr>
          <a:xfrm>
            <a:off x="1326766" y="2223379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A98244-26BA-40EF-F5AC-8BA2D9029853}"/>
              </a:ext>
            </a:extLst>
          </p:cNvPr>
          <p:cNvSpPr txBox="1"/>
          <p:nvPr/>
        </p:nvSpPr>
        <p:spPr>
          <a:xfrm>
            <a:off x="6698318" y="2223379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8D082A-E260-A0F8-BA33-B86CD34C3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35609"/>
              </p:ext>
            </p:extLst>
          </p:nvPr>
        </p:nvGraphicFramePr>
        <p:xfrm>
          <a:off x="828607" y="3270262"/>
          <a:ext cx="4645025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651707" imgH="3975280" progId="Prism9.Document">
                  <p:embed/>
                </p:oleObj>
              </mc:Choice>
              <mc:Fallback>
                <p:oleObj name="Prism 9" r:id="rId4" imgW="6651707" imgH="3975280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78D082A-E260-A0F8-BA33-B86CD34C3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8607" y="3270262"/>
                        <a:ext cx="4645025" cy="277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3E5E45C-1124-4AFA-880D-8AC5D683D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933706"/>
              </p:ext>
            </p:extLst>
          </p:nvPr>
        </p:nvGraphicFramePr>
        <p:xfrm>
          <a:off x="7062290" y="2735282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258.8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96979C-3415-4390-AA81-C7AABA3CF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69558"/>
              </p:ext>
            </p:extLst>
          </p:nvPr>
        </p:nvGraphicFramePr>
        <p:xfrm>
          <a:off x="1702509" y="2735282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29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05086E-F707-4754-9A9E-6366CD1B32DE}"/>
              </a:ext>
            </a:extLst>
          </p:cNvPr>
          <p:cNvSpPr txBox="1"/>
          <p:nvPr/>
        </p:nvSpPr>
        <p:spPr>
          <a:xfrm>
            <a:off x="1593842" y="2150065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84E3B-F91C-417A-92D5-28235CE1352E}"/>
              </a:ext>
            </a:extLst>
          </p:cNvPr>
          <p:cNvSpPr txBox="1"/>
          <p:nvPr/>
        </p:nvSpPr>
        <p:spPr>
          <a:xfrm>
            <a:off x="7126333" y="2156415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2D213-1BEE-469A-A3BC-00EB3546BA6B}"/>
              </a:ext>
            </a:extLst>
          </p:cNvPr>
          <p:cNvSpPr txBox="1"/>
          <p:nvPr/>
        </p:nvSpPr>
        <p:spPr>
          <a:xfrm>
            <a:off x="898690" y="59636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CACHE4HI_1946_25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33014-2E93-4DAE-8605-47676CCD059D}"/>
              </a:ext>
            </a:extLst>
          </p:cNvPr>
          <p:cNvSpPr txBox="1"/>
          <p:nvPr/>
        </p:nvSpPr>
        <p:spPr>
          <a:xfrm>
            <a:off x="4934195" y="813600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1- 49.0</a:t>
            </a:r>
            <a:r>
              <a:rPr lang="en-US" dirty="0"/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2- 56.4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A9BF48D-24FE-4C27-BE40-F69FB8DCA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9489"/>
              </p:ext>
            </p:extLst>
          </p:nvPr>
        </p:nvGraphicFramePr>
        <p:xfrm>
          <a:off x="1118635" y="3216237"/>
          <a:ext cx="4659313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A9BF48D-24FE-4C27-BE40-F69FB8DCA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8635" y="3216237"/>
                        <a:ext cx="4659313" cy="278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C0ADF41-E10E-4E22-8A27-6B0D0F681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54877"/>
              </p:ext>
            </p:extLst>
          </p:nvPr>
        </p:nvGraphicFramePr>
        <p:xfrm>
          <a:off x="6611971" y="3216237"/>
          <a:ext cx="4592637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545106" imgH="3975280" progId="Prism9.Document">
                  <p:embed/>
                </p:oleObj>
              </mc:Choice>
              <mc:Fallback>
                <p:oleObj name="Prism 9" r:id="rId4" imgW="6545106" imgH="3975280" progId="Prism9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C0ADF41-E10E-4E22-8A27-6B0D0F681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1971" y="3216237"/>
                        <a:ext cx="4592637" cy="279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E4FE7E-C491-4975-A69C-EAE63BC7C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83202"/>
              </p:ext>
            </p:extLst>
          </p:nvPr>
        </p:nvGraphicFramePr>
        <p:xfrm>
          <a:off x="7511158" y="255202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2BD8063-FDC5-4C2C-B6DF-79F892EE9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09779"/>
              </p:ext>
            </p:extLst>
          </p:nvPr>
        </p:nvGraphicFramePr>
        <p:xfrm>
          <a:off x="2021280" y="261100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68.6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00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C5E8779-DCFB-41A7-9267-A43BE4214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793148"/>
              </p:ext>
            </p:extLst>
          </p:nvPr>
        </p:nvGraphicFramePr>
        <p:xfrm>
          <a:off x="717506" y="3250370"/>
          <a:ext cx="4910138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5E8779-DCFB-41A7-9267-A43BE4214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7506" y="3250370"/>
                        <a:ext cx="4910138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153920-A986-4210-A277-1E3C992DA24B}"/>
              </a:ext>
            </a:extLst>
          </p:cNvPr>
          <p:cNvSpPr txBox="1"/>
          <p:nvPr/>
        </p:nvSpPr>
        <p:spPr>
          <a:xfrm>
            <a:off x="5022478" y="850701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</a:t>
            </a:r>
            <a:r>
              <a:rPr lang="en-US" dirty="0">
                <a:solidFill>
                  <a:srgbClr val="9C0006"/>
                </a:solidFill>
                <a:latin typeface="Calibri" panose="020F0502020204030204" pitchFamily="34" charset="0"/>
              </a:rPr>
              <a:t>1-72.9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</a:t>
            </a:r>
            <a:r>
              <a:rPr lang="en-US" dirty="0">
                <a:solidFill>
                  <a:srgbClr val="9C0006"/>
                </a:solidFill>
                <a:latin typeface="Calibri" panose="020F0502020204030204" pitchFamily="34" charset="0"/>
              </a:rPr>
              <a:t>2- 85.1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226CED3-924D-41EF-91A4-F9A39B253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67125"/>
              </p:ext>
            </p:extLst>
          </p:nvPr>
        </p:nvGraphicFramePr>
        <p:xfrm>
          <a:off x="6399800" y="3250370"/>
          <a:ext cx="4740275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545106" imgH="3975280" progId="Prism9.Document">
                  <p:embed/>
                </p:oleObj>
              </mc:Choice>
              <mc:Fallback>
                <p:oleObj name="Prism 9" r:id="rId4" imgW="6545106" imgH="3975280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226CED3-924D-41EF-91A4-F9A39B253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99800" y="3250370"/>
                        <a:ext cx="4740275" cy="287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3283B8B-C1F9-4F1A-B997-D22C3BF69473}"/>
              </a:ext>
            </a:extLst>
          </p:cNvPr>
          <p:cNvSpPr txBox="1"/>
          <p:nvPr/>
        </p:nvSpPr>
        <p:spPr>
          <a:xfrm>
            <a:off x="1327378" y="2264663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AB10D-ABF0-44B2-BCB8-B4BDE858E417}"/>
              </a:ext>
            </a:extLst>
          </p:cNvPr>
          <p:cNvSpPr txBox="1"/>
          <p:nvPr/>
        </p:nvSpPr>
        <p:spPr>
          <a:xfrm>
            <a:off x="6955295" y="2264663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876D4-EBF1-4C03-ACBA-93E160D50757}"/>
              </a:ext>
            </a:extLst>
          </p:cNvPr>
          <p:cNvSpPr txBox="1"/>
          <p:nvPr/>
        </p:nvSpPr>
        <p:spPr>
          <a:xfrm>
            <a:off x="1001432" y="-34883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CACHE4HI_1957_30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4FDC175-BA39-410B-BD51-4D70A05A1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8977"/>
              </p:ext>
            </p:extLst>
          </p:nvPr>
        </p:nvGraphicFramePr>
        <p:xfrm>
          <a:off x="7303164" y="270417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9CCBE10-68E2-42C2-87E8-989432B36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876099"/>
              </p:ext>
            </p:extLst>
          </p:nvPr>
        </p:nvGraphicFramePr>
        <p:xfrm>
          <a:off x="1700789" y="270417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8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E29A833-A072-4713-8CE8-442796272CBB}"/>
              </a:ext>
            </a:extLst>
          </p:cNvPr>
          <p:cNvSpPr txBox="1"/>
          <p:nvPr/>
        </p:nvSpPr>
        <p:spPr>
          <a:xfrm>
            <a:off x="898690" y="59636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CACHE4HI_1958_44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51C31-162D-44B5-B184-05D8F1D3697C}"/>
              </a:ext>
            </a:extLst>
          </p:cNvPr>
          <p:cNvSpPr txBox="1"/>
          <p:nvPr/>
        </p:nvSpPr>
        <p:spPr>
          <a:xfrm>
            <a:off x="4751633" y="1020658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 FP at 50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Trial 1-57.4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Trial 2- 57.8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5993A5-44FE-47AF-A081-EAAB4531F0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841989"/>
              </p:ext>
            </p:extLst>
          </p:nvPr>
        </p:nvGraphicFramePr>
        <p:xfrm>
          <a:off x="6096000" y="3336745"/>
          <a:ext cx="4587875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45106" imgH="3975280" progId="Prism9.Document">
                  <p:embed/>
                </p:oleObj>
              </mc:Choice>
              <mc:Fallback>
                <p:oleObj name="Prism 9" r:id="rId2" imgW="6545106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5993A5-44FE-47AF-A081-EAAB4531F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3336745"/>
                        <a:ext cx="4587875" cy="278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CC01FB-1732-AF0C-4C19-247F3E57AB12}"/>
              </a:ext>
            </a:extLst>
          </p:cNvPr>
          <p:cNvSpPr txBox="1"/>
          <p:nvPr/>
        </p:nvSpPr>
        <p:spPr>
          <a:xfrm>
            <a:off x="1260958" y="2437385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9D939-EEC0-C603-70CE-AAE5A4175E1A}"/>
              </a:ext>
            </a:extLst>
          </p:cNvPr>
          <p:cNvSpPr txBox="1"/>
          <p:nvPr/>
        </p:nvSpPr>
        <p:spPr>
          <a:xfrm>
            <a:off x="6627939" y="2437385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48E817C-C2C7-9CE5-CBC0-0A403B0DB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993057"/>
              </p:ext>
            </p:extLst>
          </p:nvPr>
        </p:nvGraphicFramePr>
        <p:xfrm>
          <a:off x="711043" y="3292295"/>
          <a:ext cx="4738688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651707" imgH="3975280" progId="Prism9.Document">
                  <p:embed/>
                </p:oleObj>
              </mc:Choice>
              <mc:Fallback>
                <p:oleObj name="Prism 9" r:id="rId4" imgW="6651707" imgH="3975280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48E817C-C2C7-9CE5-CBC0-0A403B0DBE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043" y="3292295"/>
                        <a:ext cx="4738688" cy="2830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6F92F7-8AE9-4B51-809A-CC0ED346C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62966"/>
              </p:ext>
            </p:extLst>
          </p:nvPr>
        </p:nvGraphicFramePr>
        <p:xfrm>
          <a:off x="6921401" y="280680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CFD879A-161D-4D98-AC45-D257AB6E1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15991"/>
              </p:ext>
            </p:extLst>
          </p:nvPr>
        </p:nvGraphicFramePr>
        <p:xfrm>
          <a:off x="1600947" y="280680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479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A1605DA-7DFF-4CB0-931D-59997DB10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9301"/>
              </p:ext>
            </p:extLst>
          </p:nvPr>
        </p:nvGraphicFramePr>
        <p:xfrm>
          <a:off x="6244412" y="3380017"/>
          <a:ext cx="4616450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45106" imgH="3975280" progId="Prism9.Document">
                  <p:embed/>
                </p:oleObj>
              </mc:Choice>
              <mc:Fallback>
                <p:oleObj name="Prism 9" r:id="rId2" imgW="6545106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A1605DA-7DFF-4CB0-931D-59997DB10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44412" y="3380017"/>
                        <a:ext cx="4616450" cy="280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A47C0F-C655-48C3-BBC6-B5564D81E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496497"/>
              </p:ext>
            </p:extLst>
          </p:nvPr>
        </p:nvGraphicFramePr>
        <p:xfrm>
          <a:off x="898690" y="3406467"/>
          <a:ext cx="4703763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651707" imgH="3975280" progId="Prism9.Document">
                  <p:embed/>
                </p:oleObj>
              </mc:Choice>
              <mc:Fallback>
                <p:oleObj name="Prism 9" r:id="rId4" imgW="6651707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A47C0F-C655-48C3-BBC6-B5564D81E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8690" y="3406467"/>
                        <a:ext cx="4703763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946E7C-23F5-4B1F-B773-0281401A6D88}"/>
              </a:ext>
            </a:extLst>
          </p:cNvPr>
          <p:cNvSpPr txBox="1"/>
          <p:nvPr/>
        </p:nvSpPr>
        <p:spPr>
          <a:xfrm>
            <a:off x="4843023" y="1052311"/>
            <a:ext cx="3899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1-55.5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2- 51.4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52B65-5882-40A8-8E9F-6B4A161C63D6}"/>
              </a:ext>
            </a:extLst>
          </p:cNvPr>
          <p:cNvSpPr txBox="1"/>
          <p:nvPr/>
        </p:nvSpPr>
        <p:spPr>
          <a:xfrm>
            <a:off x="898690" y="59636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CACHE4HI_1955_60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B2599-DA62-47AE-9FEE-FE08AAAAB7BB}"/>
              </a:ext>
            </a:extLst>
          </p:cNvPr>
          <p:cNvSpPr txBox="1"/>
          <p:nvPr/>
        </p:nvSpPr>
        <p:spPr>
          <a:xfrm>
            <a:off x="1431506" y="2383541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7B215-2CEB-4F90-8191-13D4A46B5D9C}"/>
              </a:ext>
            </a:extLst>
          </p:cNvPr>
          <p:cNvSpPr txBox="1"/>
          <p:nvPr/>
        </p:nvSpPr>
        <p:spPr>
          <a:xfrm>
            <a:off x="6788794" y="2383541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7D70B3-A51C-4CB8-825D-11A4EF158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0721"/>
              </p:ext>
            </p:extLst>
          </p:nvPr>
        </p:nvGraphicFramePr>
        <p:xfrm>
          <a:off x="7107042" y="284762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A25811-0019-4574-8FFF-29F491DE6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737028"/>
              </p:ext>
            </p:extLst>
          </p:nvPr>
        </p:nvGraphicFramePr>
        <p:xfrm>
          <a:off x="1876582" y="284762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1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052B65-5882-40A8-8E9F-6B4A161C63D6}"/>
              </a:ext>
            </a:extLst>
          </p:cNvPr>
          <p:cNvSpPr txBox="1"/>
          <p:nvPr/>
        </p:nvSpPr>
        <p:spPr>
          <a:xfrm>
            <a:off x="898690" y="59636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CACHE4HI_1974_46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B2599-DA62-47AE-9FEE-FE08AAAAB7BB}"/>
              </a:ext>
            </a:extLst>
          </p:cNvPr>
          <p:cNvSpPr txBox="1"/>
          <p:nvPr/>
        </p:nvSpPr>
        <p:spPr>
          <a:xfrm>
            <a:off x="1298489" y="2333788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7B215-2CEB-4F90-8191-13D4A46B5D9C}"/>
              </a:ext>
            </a:extLst>
          </p:cNvPr>
          <p:cNvSpPr txBox="1"/>
          <p:nvPr/>
        </p:nvSpPr>
        <p:spPr>
          <a:xfrm>
            <a:off x="6559807" y="2320747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C3622E-8384-2639-99BE-ED305A58B6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83278"/>
              </p:ext>
            </p:extLst>
          </p:nvPr>
        </p:nvGraphicFramePr>
        <p:xfrm>
          <a:off x="6040518" y="3349586"/>
          <a:ext cx="5119914" cy="287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7081709" imgH="3973480" progId="Prism9.Document">
                  <p:embed/>
                </p:oleObj>
              </mc:Choice>
              <mc:Fallback>
                <p:oleObj name="Prism 9" r:id="rId2" imgW="7081709" imgH="39734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FC3622E-8384-2639-99BE-ED305A58B6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40518" y="3349586"/>
                        <a:ext cx="5119914" cy="287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FAE0E3-6C9A-376A-CE4B-1F95BDDC6D7D}"/>
              </a:ext>
            </a:extLst>
          </p:cNvPr>
          <p:cNvSpPr txBox="1"/>
          <p:nvPr/>
        </p:nvSpPr>
        <p:spPr>
          <a:xfrm>
            <a:off x="4701401" y="913855"/>
            <a:ext cx="3899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1-74.8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2- 83.1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4E2C8F-A8EA-B1AF-B2BE-9689A432F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34274"/>
              </p:ext>
            </p:extLst>
          </p:nvPr>
        </p:nvGraphicFramePr>
        <p:xfrm>
          <a:off x="810837" y="3435520"/>
          <a:ext cx="4660900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651707" imgH="3975280" progId="Prism9.Document">
                  <p:embed/>
                </p:oleObj>
              </mc:Choice>
              <mc:Fallback>
                <p:oleObj name="Prism 9" r:id="rId4" imgW="6651707" imgH="3975280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4E2C8F-A8EA-B1AF-B2BE-9689A432F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837" y="3435520"/>
                        <a:ext cx="4660900" cy="278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CEC358-8A7B-4C09-8C5F-0E022C0BA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68195"/>
              </p:ext>
            </p:extLst>
          </p:nvPr>
        </p:nvGraphicFramePr>
        <p:xfrm>
          <a:off x="1677422" y="294942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26F7F0-797D-4D7F-864D-7DE1B564A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27257"/>
              </p:ext>
            </p:extLst>
          </p:nvPr>
        </p:nvGraphicFramePr>
        <p:xfrm>
          <a:off x="6995475" y="294942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49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08C03A-00C9-4F5B-8FC0-5B0FC498910F}"/>
              </a:ext>
            </a:extLst>
          </p:cNvPr>
          <p:cNvSpPr txBox="1"/>
          <p:nvPr/>
        </p:nvSpPr>
        <p:spPr>
          <a:xfrm>
            <a:off x="0" y="13757"/>
            <a:ext cx="45687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HTS summarizing flowchart</a:t>
            </a:r>
          </a:p>
        </p:txBody>
      </p:sp>
      <p:grpSp>
        <p:nvGrpSpPr>
          <p:cNvPr id="4" name="Группа 4">
            <a:extLst>
              <a:ext uri="{FF2B5EF4-FFF2-40B4-BE49-F238E27FC236}">
                <a16:creationId xmlns:a16="http://schemas.microsoft.com/office/drawing/2014/main" id="{754DA988-C072-87E9-4AFC-137F5C6175C3}"/>
              </a:ext>
            </a:extLst>
          </p:cNvPr>
          <p:cNvGrpSpPr/>
          <p:nvPr/>
        </p:nvGrpSpPr>
        <p:grpSpPr>
          <a:xfrm>
            <a:off x="1451179" y="1244967"/>
            <a:ext cx="10604986" cy="5491467"/>
            <a:chOff x="832889" y="985147"/>
            <a:chExt cx="7094132" cy="369670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CE318964-4662-8D44-D78D-2E4C52230990}"/>
                </a:ext>
              </a:extLst>
            </p:cNvPr>
            <p:cNvSpPr/>
            <p:nvPr/>
          </p:nvSpPr>
          <p:spPr>
            <a:xfrm>
              <a:off x="991599" y="4407418"/>
              <a:ext cx="58353" cy="58353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E6E2BF3-744E-D837-9507-115A8B1BD683}"/>
                </a:ext>
              </a:extLst>
            </p:cNvPr>
            <p:cNvSpPr/>
            <p:nvPr/>
          </p:nvSpPr>
          <p:spPr>
            <a:xfrm>
              <a:off x="861821" y="4436119"/>
              <a:ext cx="58353" cy="58353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1">
              <a:extLst>
                <a:ext uri="{FF2B5EF4-FFF2-40B4-BE49-F238E27FC236}">
                  <a16:creationId xmlns:a16="http://schemas.microsoft.com/office/drawing/2014/main" id="{C90E864A-C714-14FB-82E7-C1AF0AA978B1}"/>
                </a:ext>
              </a:extLst>
            </p:cNvPr>
            <p:cNvSpPr/>
            <p:nvPr/>
          </p:nvSpPr>
          <p:spPr>
            <a:xfrm>
              <a:off x="1566112" y="3630246"/>
              <a:ext cx="58353" cy="58353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Овал 12">
              <a:extLst>
                <a:ext uri="{FF2B5EF4-FFF2-40B4-BE49-F238E27FC236}">
                  <a16:creationId xmlns:a16="http://schemas.microsoft.com/office/drawing/2014/main" id="{B4410550-112F-A512-BD76-7CD432750420}"/>
                </a:ext>
              </a:extLst>
            </p:cNvPr>
            <p:cNvSpPr/>
            <p:nvPr/>
          </p:nvSpPr>
          <p:spPr>
            <a:xfrm>
              <a:off x="1448649" y="3743575"/>
              <a:ext cx="58353" cy="58353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4">
              <a:extLst>
                <a:ext uri="{FF2B5EF4-FFF2-40B4-BE49-F238E27FC236}">
                  <a16:creationId xmlns:a16="http://schemas.microsoft.com/office/drawing/2014/main" id="{81475BB5-9EB8-6228-1DE8-C6AB2362CF5E}"/>
                </a:ext>
              </a:extLst>
            </p:cNvPr>
            <p:cNvSpPr/>
            <p:nvPr/>
          </p:nvSpPr>
          <p:spPr>
            <a:xfrm>
              <a:off x="1906931" y="2756418"/>
              <a:ext cx="58353" cy="58353"/>
            </a:xfrm>
            <a:prstGeom prst="ellipse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Овал 15">
              <a:extLst>
                <a:ext uri="{FF2B5EF4-FFF2-40B4-BE49-F238E27FC236}">
                  <a16:creationId xmlns:a16="http://schemas.microsoft.com/office/drawing/2014/main" id="{04FA87DD-D037-F4F1-7E80-9A043E89C208}"/>
                </a:ext>
              </a:extLst>
            </p:cNvPr>
            <p:cNvSpPr/>
            <p:nvPr/>
          </p:nvSpPr>
          <p:spPr>
            <a:xfrm>
              <a:off x="2237023" y="1884819"/>
              <a:ext cx="58353" cy="58353"/>
            </a:xfrm>
            <a:prstGeom prst="ellipse">
              <a:avLst/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Овал 21">
              <a:extLst>
                <a:ext uri="{FF2B5EF4-FFF2-40B4-BE49-F238E27FC236}">
                  <a16:creationId xmlns:a16="http://schemas.microsoft.com/office/drawing/2014/main" id="{94104B7E-F75A-730B-5CA3-151D3C4040DF}"/>
                </a:ext>
              </a:extLst>
            </p:cNvPr>
            <p:cNvSpPr/>
            <p:nvPr/>
          </p:nvSpPr>
          <p:spPr>
            <a:xfrm>
              <a:off x="2591029" y="985147"/>
              <a:ext cx="58353" cy="58353"/>
            </a:xfrm>
            <a:prstGeom prst="ellipse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2">
              <a:extLst>
                <a:ext uri="{FF2B5EF4-FFF2-40B4-BE49-F238E27FC236}">
                  <a16:creationId xmlns:a16="http://schemas.microsoft.com/office/drawing/2014/main" id="{F4EAEA79-043B-F61D-5A0F-E47CEC312FB9}"/>
                </a:ext>
              </a:extLst>
            </p:cNvPr>
            <p:cNvSpPr/>
            <p:nvPr/>
          </p:nvSpPr>
          <p:spPr>
            <a:xfrm>
              <a:off x="2532676" y="1130956"/>
              <a:ext cx="58353" cy="58353"/>
            </a:xfrm>
            <a:prstGeom prst="ellipse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Полилиния 25">
              <a:extLst>
                <a:ext uri="{FF2B5EF4-FFF2-40B4-BE49-F238E27FC236}">
                  <a16:creationId xmlns:a16="http://schemas.microsoft.com/office/drawing/2014/main" id="{BCA1C50D-2F02-7303-D911-78530DAE95BD}"/>
                </a:ext>
              </a:extLst>
            </p:cNvPr>
            <p:cNvSpPr/>
            <p:nvPr/>
          </p:nvSpPr>
          <p:spPr>
            <a:xfrm>
              <a:off x="1424033" y="4104933"/>
              <a:ext cx="4521671" cy="576917"/>
            </a:xfrm>
            <a:custGeom>
              <a:avLst/>
              <a:gdLst>
                <a:gd name="connsiteX0" fmla="*/ 0 w 1365561"/>
                <a:gd name="connsiteY0" fmla="*/ 84086 h 504504"/>
                <a:gd name="connsiteX1" fmla="*/ 84086 w 1365561"/>
                <a:gd name="connsiteY1" fmla="*/ 0 h 504504"/>
                <a:gd name="connsiteX2" fmla="*/ 1281475 w 1365561"/>
                <a:gd name="connsiteY2" fmla="*/ 0 h 504504"/>
                <a:gd name="connsiteX3" fmla="*/ 1365561 w 1365561"/>
                <a:gd name="connsiteY3" fmla="*/ 84086 h 504504"/>
                <a:gd name="connsiteX4" fmla="*/ 1365561 w 1365561"/>
                <a:gd name="connsiteY4" fmla="*/ 420418 h 504504"/>
                <a:gd name="connsiteX5" fmla="*/ 1281475 w 1365561"/>
                <a:gd name="connsiteY5" fmla="*/ 504504 h 504504"/>
                <a:gd name="connsiteX6" fmla="*/ 84086 w 1365561"/>
                <a:gd name="connsiteY6" fmla="*/ 504504 h 504504"/>
                <a:gd name="connsiteX7" fmla="*/ 0 w 1365561"/>
                <a:gd name="connsiteY7" fmla="*/ 420418 h 504504"/>
                <a:gd name="connsiteX8" fmla="*/ 0 w 1365561"/>
                <a:gd name="connsiteY8" fmla="*/ 84086 h 50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5561" h="504504">
                  <a:moveTo>
                    <a:pt x="0" y="84086"/>
                  </a:moveTo>
                  <a:cubicBezTo>
                    <a:pt x="0" y="37647"/>
                    <a:pt x="37647" y="0"/>
                    <a:pt x="84086" y="0"/>
                  </a:cubicBezTo>
                  <a:lnTo>
                    <a:pt x="1281475" y="0"/>
                  </a:lnTo>
                  <a:cubicBezTo>
                    <a:pt x="1327914" y="0"/>
                    <a:pt x="1365561" y="37647"/>
                    <a:pt x="1365561" y="84086"/>
                  </a:cubicBezTo>
                  <a:lnTo>
                    <a:pt x="1365561" y="420418"/>
                  </a:lnTo>
                  <a:cubicBezTo>
                    <a:pt x="1365561" y="466857"/>
                    <a:pt x="1327914" y="504504"/>
                    <a:pt x="1281475" y="504504"/>
                  </a:cubicBezTo>
                  <a:lnTo>
                    <a:pt x="84086" y="504504"/>
                  </a:lnTo>
                  <a:cubicBezTo>
                    <a:pt x="37647" y="504504"/>
                    <a:pt x="0" y="466857"/>
                    <a:pt x="0" y="420418"/>
                  </a:cubicBezTo>
                  <a:lnTo>
                    <a:pt x="0" y="8408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1025" tIns="58918" rIns="58918" bIns="58918" numCol="1" spcCol="1270" anchor="ctr" anchorCtr="0">
              <a:noAutofit/>
            </a:bodyPr>
            <a:lstStyle/>
            <a:p>
              <a:pPr marL="0" marR="0" lvl="0" indent="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Assay setup and validation: </a:t>
              </a:r>
              <a:r>
                <a:rPr kumimoji="0" lang="en-US" sz="1400" b="1" i="0" u="non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previously published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reference compounds were used for (https://patents.google.com/patent/WO2020264398A1/en) Fluorescence Polarization (FP) assay optimization and uniformity tests (http://www.ncbi.nlm.nih.gov/books/NBK83783/)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AE93AECA-7437-4688-7DBA-5A78A2C588AC}"/>
                </a:ext>
              </a:extLst>
            </p:cNvPr>
            <p:cNvSpPr/>
            <p:nvPr/>
          </p:nvSpPr>
          <p:spPr>
            <a:xfrm>
              <a:off x="1994996" y="3123799"/>
              <a:ext cx="5932025" cy="843014"/>
            </a:xfrm>
            <a:custGeom>
              <a:avLst/>
              <a:gdLst>
                <a:gd name="connsiteX0" fmla="*/ 0 w 1255675"/>
                <a:gd name="connsiteY0" fmla="*/ 76595 h 459560"/>
                <a:gd name="connsiteX1" fmla="*/ 76595 w 1255675"/>
                <a:gd name="connsiteY1" fmla="*/ 0 h 459560"/>
                <a:gd name="connsiteX2" fmla="*/ 1179080 w 1255675"/>
                <a:gd name="connsiteY2" fmla="*/ 0 h 459560"/>
                <a:gd name="connsiteX3" fmla="*/ 1255675 w 1255675"/>
                <a:gd name="connsiteY3" fmla="*/ 76595 h 459560"/>
                <a:gd name="connsiteX4" fmla="*/ 1255675 w 1255675"/>
                <a:gd name="connsiteY4" fmla="*/ 382965 h 459560"/>
                <a:gd name="connsiteX5" fmla="*/ 1179080 w 1255675"/>
                <a:gd name="connsiteY5" fmla="*/ 459560 h 459560"/>
                <a:gd name="connsiteX6" fmla="*/ 76595 w 1255675"/>
                <a:gd name="connsiteY6" fmla="*/ 459560 h 459560"/>
                <a:gd name="connsiteX7" fmla="*/ 0 w 1255675"/>
                <a:gd name="connsiteY7" fmla="*/ 382965 h 459560"/>
                <a:gd name="connsiteX8" fmla="*/ 0 w 1255675"/>
                <a:gd name="connsiteY8" fmla="*/ 76595 h 45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675" h="459560">
                  <a:moveTo>
                    <a:pt x="0" y="76595"/>
                  </a:moveTo>
                  <a:cubicBezTo>
                    <a:pt x="0" y="34293"/>
                    <a:pt x="34293" y="0"/>
                    <a:pt x="76595" y="0"/>
                  </a:cubicBezTo>
                  <a:lnTo>
                    <a:pt x="1179080" y="0"/>
                  </a:lnTo>
                  <a:cubicBezTo>
                    <a:pt x="1221382" y="0"/>
                    <a:pt x="1255675" y="34293"/>
                    <a:pt x="1255675" y="76595"/>
                  </a:cubicBezTo>
                  <a:lnTo>
                    <a:pt x="1255675" y="382965"/>
                  </a:lnTo>
                  <a:cubicBezTo>
                    <a:pt x="1255675" y="425267"/>
                    <a:pt x="1221382" y="459560"/>
                    <a:pt x="1179080" y="459560"/>
                  </a:cubicBezTo>
                  <a:lnTo>
                    <a:pt x="76595" y="459560"/>
                  </a:lnTo>
                  <a:cubicBezTo>
                    <a:pt x="34293" y="459560"/>
                    <a:pt x="0" y="425267"/>
                    <a:pt x="0" y="382965"/>
                  </a:cubicBezTo>
                  <a:lnTo>
                    <a:pt x="0" y="76595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831" tIns="56724" rIns="56724" bIns="56724" numCol="1" spcCol="1270" anchor="ctr" anchorCtr="0">
              <a:noAutofit/>
            </a:bodyPr>
            <a:lstStyle/>
            <a:p>
              <a:pPr marL="0" marR="0" lvl="0" indent="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FP Primary HTS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1688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compounds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were tested in duplicates as 2 independent runs @50 µM compound concentration. </a:t>
              </a:r>
            </a:p>
            <a:p>
              <a:pPr marL="0" marR="0" lvl="0" indent="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Initial hit criteria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lang="en-US" sz="1600" b="1" u="sng">
                  <a:solidFill>
                    <a:schemeClr val="tx1"/>
                  </a:solidFill>
                  <a:latin typeface="Calibri" panose="020F0502020204030204"/>
                </a:rPr>
                <a:t>≥15% 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FP signal reduction in a single run - 4</a:t>
              </a: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compounds selected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.</a:t>
              </a:r>
              <a:endParaRPr lang="en-US" sz="1400" b="1" u="sng" dirty="0">
                <a:solidFill>
                  <a:schemeClr val="tx1"/>
                </a:solidFill>
                <a:latin typeface="Calibri" panose="020F0502020204030204"/>
              </a:endParaRPr>
            </a:p>
            <a:p>
              <a:pPr marL="0" marR="0" lvl="0" indent="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u="sng" dirty="0">
                  <a:solidFill>
                    <a:prstClr val="white"/>
                  </a:solidFill>
                  <a:latin typeface="Calibri" panose="020F0502020204030204"/>
                </a:rPr>
                <a:t>Criteria#2: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compounds demonstrating inconclusive “overflow” signal in 2 runs – 1 compound </a:t>
              </a: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selected.</a:t>
              </a:r>
              <a:endPara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430C32D1-B133-0DCE-6E73-E2862A5A3209}"/>
                </a:ext>
              </a:extLst>
            </p:cNvPr>
            <p:cNvSpPr/>
            <p:nvPr/>
          </p:nvSpPr>
          <p:spPr>
            <a:xfrm>
              <a:off x="1332697" y="2937422"/>
              <a:ext cx="583536" cy="583588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98603441-C21C-E9F8-93DD-C4AA8D2D10F6}"/>
                </a:ext>
              </a:extLst>
            </p:cNvPr>
            <p:cNvSpPr/>
            <p:nvPr/>
          </p:nvSpPr>
          <p:spPr>
            <a:xfrm>
              <a:off x="2532676" y="2224127"/>
              <a:ext cx="5208625" cy="784980"/>
            </a:xfrm>
            <a:custGeom>
              <a:avLst/>
              <a:gdLst>
                <a:gd name="connsiteX0" fmla="*/ 0 w 1355291"/>
                <a:gd name="connsiteY0" fmla="*/ 83910 h 503448"/>
                <a:gd name="connsiteX1" fmla="*/ 83910 w 1355291"/>
                <a:gd name="connsiteY1" fmla="*/ 0 h 503448"/>
                <a:gd name="connsiteX2" fmla="*/ 1271381 w 1355291"/>
                <a:gd name="connsiteY2" fmla="*/ 0 h 503448"/>
                <a:gd name="connsiteX3" fmla="*/ 1355291 w 1355291"/>
                <a:gd name="connsiteY3" fmla="*/ 83910 h 503448"/>
                <a:gd name="connsiteX4" fmla="*/ 1355291 w 1355291"/>
                <a:gd name="connsiteY4" fmla="*/ 419538 h 503448"/>
                <a:gd name="connsiteX5" fmla="*/ 1271381 w 1355291"/>
                <a:gd name="connsiteY5" fmla="*/ 503448 h 503448"/>
                <a:gd name="connsiteX6" fmla="*/ 83910 w 1355291"/>
                <a:gd name="connsiteY6" fmla="*/ 503448 h 503448"/>
                <a:gd name="connsiteX7" fmla="*/ 0 w 1355291"/>
                <a:gd name="connsiteY7" fmla="*/ 419538 h 503448"/>
                <a:gd name="connsiteX8" fmla="*/ 0 w 1355291"/>
                <a:gd name="connsiteY8" fmla="*/ 83910 h 50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5291" h="503448">
                  <a:moveTo>
                    <a:pt x="0" y="83910"/>
                  </a:moveTo>
                  <a:cubicBezTo>
                    <a:pt x="0" y="37568"/>
                    <a:pt x="37568" y="0"/>
                    <a:pt x="83910" y="0"/>
                  </a:cubicBezTo>
                  <a:lnTo>
                    <a:pt x="1271381" y="0"/>
                  </a:lnTo>
                  <a:cubicBezTo>
                    <a:pt x="1317723" y="0"/>
                    <a:pt x="1355291" y="37568"/>
                    <a:pt x="1355291" y="83910"/>
                  </a:cubicBezTo>
                  <a:lnTo>
                    <a:pt x="1355291" y="419538"/>
                  </a:lnTo>
                  <a:cubicBezTo>
                    <a:pt x="1355291" y="465880"/>
                    <a:pt x="1317723" y="503448"/>
                    <a:pt x="1271381" y="503448"/>
                  </a:cubicBezTo>
                  <a:lnTo>
                    <a:pt x="83910" y="503448"/>
                  </a:lnTo>
                  <a:cubicBezTo>
                    <a:pt x="37568" y="503448"/>
                    <a:pt x="0" y="465880"/>
                    <a:pt x="0" y="419538"/>
                  </a:cubicBezTo>
                  <a:lnTo>
                    <a:pt x="0" y="8391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0973" tIns="58866" rIns="58866" bIns="58866" numCol="1" spcCol="1270" anchor="ctr" anchorCtr="0">
              <a:noAutofit/>
            </a:bodyPr>
            <a:lstStyle/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FP Hit confirmation for 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46 compounds </a:t>
              </a:r>
              <a:r>
                <a:rPr lang="en-US" sz="1400" b="1" u="sng" dirty="0">
                  <a:solidFill>
                    <a:prstClr val="white"/>
                  </a:solidFill>
                  <a:latin typeface="Calibri" panose="020F0502020204030204"/>
                </a:rPr>
                <a:t>selected from the primary screen: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points, 2-fold dilutions starting from 200 µM in duplicates. In parallel compound-only controls (without protein) were tested at the same concentrations in duplicates.</a:t>
              </a:r>
            </a:p>
            <a:p>
              <a:pPr marL="0" marR="0" lvl="0" indent="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u="sng" dirty="0">
                  <a:solidFill>
                    <a:prstClr val="white"/>
                  </a:solidFill>
                  <a:latin typeface="Calibri" panose="020F0502020204030204"/>
                </a:rPr>
                <a:t>H</a:t>
              </a: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 criteria: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dose dependency with IC</a:t>
              </a:r>
              <a:r>
                <a:rPr kumimoji="0" lang="en-US" sz="1600" b="1" i="0" u="sng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</a:t>
              </a: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 </a:t>
              </a:r>
              <a:r>
                <a:rPr kumimoji="0" lang="en-US" sz="16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</a:t>
              </a:r>
              <a:r>
                <a:rPr kumimoji="0" lang="en-US" sz="1600" b="1" i="0" u="sng" strike="noStrike" kern="1200" cap="none" spc="0" normalizeH="0" baseline="-2500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disp</a:t>
              </a: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≤150 µM -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 11 compounds selected. </a:t>
              </a:r>
              <a:endParaRPr lang="ru-RU" sz="1600" b="1" u="sng" dirty="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41C7B3A4-1AEA-BFB5-D6A1-F3FE1141F198}"/>
                </a:ext>
              </a:extLst>
            </p:cNvPr>
            <p:cNvSpPr/>
            <p:nvPr/>
          </p:nvSpPr>
          <p:spPr>
            <a:xfrm>
              <a:off x="2046419" y="1248295"/>
              <a:ext cx="583536" cy="583588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40427359-F10E-E4E0-8739-BB0D8F7E6557}"/>
                </a:ext>
              </a:extLst>
            </p:cNvPr>
            <p:cNvSpPr/>
            <p:nvPr/>
          </p:nvSpPr>
          <p:spPr>
            <a:xfrm>
              <a:off x="2754514" y="1416496"/>
              <a:ext cx="5123113" cy="692421"/>
            </a:xfrm>
            <a:custGeom>
              <a:avLst/>
              <a:gdLst>
                <a:gd name="connsiteX0" fmla="*/ 0 w 1424374"/>
                <a:gd name="connsiteY0" fmla="*/ 72919 h 437508"/>
                <a:gd name="connsiteX1" fmla="*/ 72919 w 1424374"/>
                <a:gd name="connsiteY1" fmla="*/ 0 h 437508"/>
                <a:gd name="connsiteX2" fmla="*/ 1351455 w 1424374"/>
                <a:gd name="connsiteY2" fmla="*/ 0 h 437508"/>
                <a:gd name="connsiteX3" fmla="*/ 1424374 w 1424374"/>
                <a:gd name="connsiteY3" fmla="*/ 72919 h 437508"/>
                <a:gd name="connsiteX4" fmla="*/ 1424374 w 1424374"/>
                <a:gd name="connsiteY4" fmla="*/ 364589 h 437508"/>
                <a:gd name="connsiteX5" fmla="*/ 1351455 w 1424374"/>
                <a:gd name="connsiteY5" fmla="*/ 437508 h 437508"/>
                <a:gd name="connsiteX6" fmla="*/ 72919 w 1424374"/>
                <a:gd name="connsiteY6" fmla="*/ 437508 h 437508"/>
                <a:gd name="connsiteX7" fmla="*/ 0 w 1424374"/>
                <a:gd name="connsiteY7" fmla="*/ 364589 h 437508"/>
                <a:gd name="connsiteX8" fmla="*/ 0 w 1424374"/>
                <a:gd name="connsiteY8" fmla="*/ 72919 h 43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4374" h="437508">
                  <a:moveTo>
                    <a:pt x="0" y="72919"/>
                  </a:moveTo>
                  <a:cubicBezTo>
                    <a:pt x="0" y="32647"/>
                    <a:pt x="32647" y="0"/>
                    <a:pt x="72919" y="0"/>
                  </a:cubicBezTo>
                  <a:lnTo>
                    <a:pt x="1351455" y="0"/>
                  </a:lnTo>
                  <a:cubicBezTo>
                    <a:pt x="1391727" y="0"/>
                    <a:pt x="1424374" y="32647"/>
                    <a:pt x="1424374" y="72919"/>
                  </a:cubicBezTo>
                  <a:lnTo>
                    <a:pt x="1424374" y="364589"/>
                  </a:lnTo>
                  <a:cubicBezTo>
                    <a:pt x="1424374" y="404861"/>
                    <a:pt x="1391727" y="437508"/>
                    <a:pt x="1351455" y="437508"/>
                  </a:cubicBezTo>
                  <a:lnTo>
                    <a:pt x="72919" y="437508"/>
                  </a:lnTo>
                  <a:cubicBezTo>
                    <a:pt x="32647" y="437508"/>
                    <a:pt x="0" y="404861"/>
                    <a:pt x="0" y="364589"/>
                  </a:cubicBezTo>
                  <a:lnTo>
                    <a:pt x="0" y="7291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754" tIns="55647" rIns="55647" bIns="55647" numCol="1" spcCol="1270" anchor="ctr" anchorCtr="0">
              <a:noAutofit/>
            </a:bodyPr>
            <a:lstStyle/>
            <a:p>
              <a:pPr marL="0" marR="0" lvl="0" indent="0" algn="l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NMR analysis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lang="en-US" sz="1600" b="1" u="sng" dirty="0">
                  <a:solidFill>
                    <a:schemeClr val="tx1"/>
                  </a:solidFill>
                  <a:latin typeface="Calibri" panose="020F0502020204030204"/>
                </a:rPr>
                <a:t>confirmed hits </a:t>
              </a:r>
              <a:r>
                <a:rPr lang="en-US" sz="1400" b="1" u="sng" dirty="0">
                  <a:solidFill>
                    <a:prstClr val="white"/>
                  </a:solidFill>
                  <a:latin typeface="Calibri" panose="020F0502020204030204"/>
                </a:rPr>
                <a:t>selected from dose-response confirmation step </a:t>
              </a:r>
              <a:r>
                <a:rPr lang="en-US" sz="1400" b="1" dirty="0">
                  <a:solidFill>
                    <a:prstClr val="white"/>
                  </a:solidFill>
                  <a:latin typeface="Calibri" panose="020F0502020204030204"/>
                </a:rPr>
                <a:t>were </a:t>
              </a:r>
              <a:r>
                <a:rPr kumimoji="0" lang="en-US" sz="1400" b="1" i="0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ested with CBL-B (for fluorinated compounds) or  fluorinated-Tryptophan labeled  CBL-B (for non-fluorinated compounds). </a:t>
              </a:r>
            </a:p>
            <a:p>
              <a:pPr lvl="0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Calibri" panose="020F0502020204030204"/>
                </a:rPr>
                <a:t>Only one compound </a:t>
              </a:r>
              <a:r>
                <a:rPr lang="en-US" sz="1400" b="1" dirty="0">
                  <a:solidFill>
                    <a:schemeClr val="tx1"/>
                  </a:solidFill>
                </a:rPr>
                <a:t>(</a:t>
              </a:r>
              <a:r>
                <a:rPr lang="en-US" sz="1400" b="1" u="sng" dirty="0">
                  <a:solidFill>
                    <a:schemeClr val="tx1"/>
                  </a:solidFill>
                </a:rPr>
                <a:t>the most potent hit</a:t>
              </a:r>
              <a:r>
                <a:rPr lang="en-US" sz="1400" b="1" dirty="0">
                  <a:solidFill>
                    <a:schemeClr val="tx1"/>
                  </a:solidFill>
                  <a:latin typeface="Calibri" panose="020F0502020204030204"/>
                </a:rPr>
                <a:t>) </a:t>
              </a:r>
              <a:r>
                <a:rPr lang="en-US" sz="1400" b="1" dirty="0">
                  <a:solidFill>
                    <a:prstClr val="white"/>
                  </a:solidFill>
                  <a:latin typeface="Calibri" panose="020F0502020204030204"/>
                </a:rPr>
                <a:t>demonstrated clear binding in this assay.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Овал 26">
              <a:extLst>
                <a:ext uri="{FF2B5EF4-FFF2-40B4-BE49-F238E27FC236}">
                  <a16:creationId xmlns:a16="http://schemas.microsoft.com/office/drawing/2014/main" id="{9E92E18C-E774-74F6-3CF3-0477980FCE49}"/>
                </a:ext>
              </a:extLst>
            </p:cNvPr>
            <p:cNvSpPr/>
            <p:nvPr/>
          </p:nvSpPr>
          <p:spPr>
            <a:xfrm>
              <a:off x="832889" y="3642161"/>
              <a:ext cx="583536" cy="583588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0000" r="-3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Овал 11">
            <a:extLst>
              <a:ext uri="{FF2B5EF4-FFF2-40B4-BE49-F238E27FC236}">
                <a16:creationId xmlns:a16="http://schemas.microsoft.com/office/drawing/2014/main" id="{F62F7821-C2E5-7790-ECD2-27616742E6CF}"/>
              </a:ext>
            </a:extLst>
          </p:cNvPr>
          <p:cNvSpPr/>
          <p:nvPr/>
        </p:nvSpPr>
        <p:spPr>
          <a:xfrm>
            <a:off x="3004286" y="4021419"/>
            <a:ext cx="87232" cy="86684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8E66A2-DF0E-170B-F9A4-E3DC14346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657" y="2914331"/>
            <a:ext cx="945982" cy="866922"/>
          </a:xfrm>
          <a:prstGeom prst="ellips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</p:pic>
      <p:sp>
        <p:nvSpPr>
          <p:cNvPr id="37" name="Овал 14">
            <a:extLst>
              <a:ext uri="{FF2B5EF4-FFF2-40B4-BE49-F238E27FC236}">
                <a16:creationId xmlns:a16="http://schemas.microsoft.com/office/drawing/2014/main" id="{5AF6AE4E-2E6A-6B48-8077-458163175C02}"/>
              </a:ext>
            </a:extLst>
          </p:cNvPr>
          <p:cNvSpPr/>
          <p:nvPr/>
        </p:nvSpPr>
        <p:spPr>
          <a:xfrm>
            <a:off x="3462981" y="2741548"/>
            <a:ext cx="87232" cy="86684"/>
          </a:xfrm>
          <a:prstGeom prst="ellipse">
            <a:avLst/>
          </a:prstGeom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0017CF-C64E-0D19-7770-6E5A657EF569}"/>
              </a:ext>
            </a:extLst>
          </p:cNvPr>
          <p:cNvSpPr txBox="1"/>
          <p:nvPr/>
        </p:nvSpPr>
        <p:spPr>
          <a:xfrm>
            <a:off x="-95654" y="2367151"/>
            <a:ext cx="328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6666"/>
                </a:solidFill>
                <a:cs typeface="Arial" panose="020B0604020202020204" pitchFamily="34" charset="0"/>
              </a:rPr>
              <a:t>    Final Hit Rate: 0.006% </a:t>
            </a:r>
          </a:p>
        </p:txBody>
      </p:sp>
      <p:sp>
        <p:nvSpPr>
          <p:cNvPr id="2" name="Полилиния 33">
            <a:extLst>
              <a:ext uri="{FF2B5EF4-FFF2-40B4-BE49-F238E27FC236}">
                <a16:creationId xmlns:a16="http://schemas.microsoft.com/office/drawing/2014/main" id="{FEA20F95-6C2F-AEFD-93EA-EBC5CFA7C3C0}"/>
              </a:ext>
            </a:extLst>
          </p:cNvPr>
          <p:cNvSpPr/>
          <p:nvPr/>
        </p:nvSpPr>
        <p:spPr>
          <a:xfrm>
            <a:off x="5170305" y="154572"/>
            <a:ext cx="6762621" cy="1628577"/>
          </a:xfrm>
          <a:custGeom>
            <a:avLst/>
            <a:gdLst>
              <a:gd name="connsiteX0" fmla="*/ 0 w 1424374"/>
              <a:gd name="connsiteY0" fmla="*/ 72919 h 437508"/>
              <a:gd name="connsiteX1" fmla="*/ 72919 w 1424374"/>
              <a:gd name="connsiteY1" fmla="*/ 0 h 437508"/>
              <a:gd name="connsiteX2" fmla="*/ 1351455 w 1424374"/>
              <a:gd name="connsiteY2" fmla="*/ 0 h 437508"/>
              <a:gd name="connsiteX3" fmla="*/ 1424374 w 1424374"/>
              <a:gd name="connsiteY3" fmla="*/ 72919 h 437508"/>
              <a:gd name="connsiteX4" fmla="*/ 1424374 w 1424374"/>
              <a:gd name="connsiteY4" fmla="*/ 364589 h 437508"/>
              <a:gd name="connsiteX5" fmla="*/ 1351455 w 1424374"/>
              <a:gd name="connsiteY5" fmla="*/ 437508 h 437508"/>
              <a:gd name="connsiteX6" fmla="*/ 72919 w 1424374"/>
              <a:gd name="connsiteY6" fmla="*/ 437508 h 437508"/>
              <a:gd name="connsiteX7" fmla="*/ 0 w 1424374"/>
              <a:gd name="connsiteY7" fmla="*/ 364589 h 437508"/>
              <a:gd name="connsiteX8" fmla="*/ 0 w 1424374"/>
              <a:gd name="connsiteY8" fmla="*/ 72919 h 43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374" h="437508">
                <a:moveTo>
                  <a:pt x="0" y="72919"/>
                </a:moveTo>
                <a:cubicBezTo>
                  <a:pt x="0" y="32647"/>
                  <a:pt x="32647" y="0"/>
                  <a:pt x="72919" y="0"/>
                </a:cubicBezTo>
                <a:lnTo>
                  <a:pt x="1351455" y="0"/>
                </a:lnTo>
                <a:cubicBezTo>
                  <a:pt x="1391727" y="0"/>
                  <a:pt x="1424374" y="32647"/>
                  <a:pt x="1424374" y="72919"/>
                </a:cubicBezTo>
                <a:lnTo>
                  <a:pt x="1424374" y="364589"/>
                </a:lnTo>
                <a:cubicBezTo>
                  <a:pt x="1424374" y="404861"/>
                  <a:pt x="1391727" y="437508"/>
                  <a:pt x="1351455" y="437508"/>
                </a:cubicBezTo>
                <a:lnTo>
                  <a:pt x="72919" y="437508"/>
                </a:lnTo>
                <a:cubicBezTo>
                  <a:pt x="32647" y="437508"/>
                  <a:pt x="0" y="404861"/>
                  <a:pt x="0" y="364589"/>
                </a:cubicBezTo>
                <a:lnTo>
                  <a:pt x="0" y="72919"/>
                </a:lnTo>
                <a:close/>
              </a:path>
            </a:pathLst>
          </a:custGeom>
          <a:gradFill>
            <a:gsLst>
              <a:gs pos="0">
                <a:srgbClr val="FFC000"/>
              </a:gs>
              <a:gs pos="50000">
                <a:srgbClr val="FFC000"/>
              </a:gs>
              <a:gs pos="100000">
                <a:srgbClr val="FFC000"/>
              </a:gs>
            </a:gsLst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754" tIns="55647" rIns="55647" bIns="55647" numCol="1" spcCol="1270" anchor="ctr" anchorCtr="0">
            <a:noAutofit/>
          </a:bodyPr>
          <a:lstStyle/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FP Counter screening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1600" b="1" u="sng" dirty="0">
                <a:solidFill>
                  <a:schemeClr val="tx1"/>
                </a:solidFill>
                <a:latin typeface="Calibri" panose="020F0502020204030204"/>
              </a:rPr>
              <a:t>11 confirmed hits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were tested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with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CBL-B and the unrelated target GID4 in their respective FP assays. 20 points, 2-fold dilutions starting from 200 µM in duplicates.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solidFill>
                  <a:schemeClr val="tx1"/>
                </a:solidFill>
                <a:latin typeface="Calibri" panose="020F0502020204030204"/>
              </a:rPr>
              <a:t>10 of the 11 hits </a:t>
            </a:r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demonstrated selective binding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CBL-B (IC50/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US" sz="1400" b="1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≤150 µM) showing no dose-dependent FP signal reduction in GID4 assay. </a:t>
            </a:r>
            <a:r>
              <a:rPr lang="en-US" sz="1400" b="1" u="sng" dirty="0">
                <a:solidFill>
                  <a:schemeClr val="tx1"/>
                </a:solidFill>
                <a:latin typeface="Calibri" panose="020F0502020204030204"/>
              </a:rPr>
              <a:t>The other compound was very insoluble and non-selective.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The 10 selective hits w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ere advanced to Round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2.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555CB-BFB0-47F2-B3CA-A5DC6D8FD6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51"/>
          <a:stretch/>
        </p:blipFill>
        <p:spPr>
          <a:xfrm>
            <a:off x="3982838" y="389592"/>
            <a:ext cx="1070945" cy="866921"/>
          </a:xfrm>
          <a:prstGeom prst="ellipse">
            <a:avLst/>
          </a:prstGeom>
          <a:ln w="3175" cap="rnd">
            <a:solidFill>
              <a:srgbClr val="C8C6BD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448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708C2-C318-4E22-A312-4311A9F08952}"/>
              </a:ext>
            </a:extLst>
          </p:cNvPr>
          <p:cNvSpPr txBox="1"/>
          <p:nvPr/>
        </p:nvSpPr>
        <p:spPr>
          <a:xfrm>
            <a:off x="951399" y="0"/>
            <a:ext cx="11329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screening (Fluorescence polarization assay)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DC9C13-D1B8-4B86-8994-BC2FF30B1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254721"/>
              </p:ext>
            </p:extLst>
          </p:nvPr>
        </p:nvGraphicFramePr>
        <p:xfrm>
          <a:off x="6031833" y="2309569"/>
          <a:ext cx="6160167" cy="422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38984" imgH="4479706" progId="Prism9.Document">
                  <p:embed/>
                </p:oleObj>
              </mc:Choice>
              <mc:Fallback>
                <p:oleObj name="Prism 9" r:id="rId2" imgW="6538984" imgH="4479706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DC9C13-D1B8-4B86-8994-BC2FF30B1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1833" y="2309569"/>
                        <a:ext cx="6160167" cy="422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DB7FF6F-2E65-7B25-0FE6-BCEBF7EF2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6231"/>
              </p:ext>
            </p:extLst>
          </p:nvPr>
        </p:nvGraphicFramePr>
        <p:xfrm>
          <a:off x="385763" y="996950"/>
          <a:ext cx="559117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743181" imgH="3469054" progId="Prism9.Document">
                  <p:embed/>
                </p:oleObj>
              </mc:Choice>
              <mc:Fallback>
                <p:oleObj name="Prism 9" r:id="rId4" imgW="6743181" imgH="3469054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ADA7552-5434-1B72-BAD7-90F1DAD59A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763" y="996950"/>
                        <a:ext cx="559117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AE12422-BEB0-FE1B-423C-D2091B09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370013"/>
              </p:ext>
            </p:extLst>
          </p:nvPr>
        </p:nvGraphicFramePr>
        <p:xfrm>
          <a:off x="258417" y="3873967"/>
          <a:ext cx="3624009" cy="287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4561479" imgH="3615233" progId="Prism9.Document">
                  <p:embed/>
                </p:oleObj>
              </mc:Choice>
              <mc:Fallback>
                <p:oleObj name="Prism 9" r:id="rId6" imgW="4561479" imgH="3615233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68062EE-DBB0-2739-A0A8-18279D8E4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417" y="3873967"/>
                        <a:ext cx="3624009" cy="2872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D0AF0F9F-DC9B-4D71-52AE-4B154EB80457}"/>
              </a:ext>
            </a:extLst>
          </p:cNvPr>
          <p:cNvSpPr txBox="1">
            <a:spLocks/>
          </p:cNvSpPr>
          <p:nvPr/>
        </p:nvSpPr>
        <p:spPr>
          <a:xfrm>
            <a:off x="500730" y="511544"/>
            <a:ext cx="4887119" cy="593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QC plots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8977614-7DD2-EB6B-DAB1-5D6A0B6DC56E}"/>
              </a:ext>
            </a:extLst>
          </p:cNvPr>
          <p:cNvSpPr txBox="1">
            <a:spLocks/>
          </p:cNvSpPr>
          <p:nvPr/>
        </p:nvSpPr>
        <p:spPr>
          <a:xfrm>
            <a:off x="6616342" y="760795"/>
            <a:ext cx="5132743" cy="8926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Run 1 vs. Run 2 correlation </a:t>
            </a:r>
          </a:p>
          <a:p>
            <a:pPr algn="ctr"/>
            <a:r>
              <a:rPr lang="en-US" sz="2400" dirty="0"/>
              <a:t>(compounds were tested at 50 µM concentration in duplicates)</a:t>
            </a:r>
          </a:p>
        </p:txBody>
      </p:sp>
    </p:spTree>
    <p:extLst>
      <p:ext uri="{BB962C8B-B14F-4D97-AF65-F5344CB8AC3E}">
        <p14:creationId xmlns:p14="http://schemas.microsoft.com/office/powerpoint/2010/main" val="5485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708C2-C318-4E22-A312-4311A9F08952}"/>
              </a:ext>
            </a:extLst>
          </p:cNvPr>
          <p:cNvSpPr txBox="1"/>
          <p:nvPr/>
        </p:nvSpPr>
        <p:spPr>
          <a:xfrm>
            <a:off x="262286" y="218660"/>
            <a:ext cx="11929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 confirmation/Dose response and Counter screen/Dose response (FP assay) control compounds (from patents)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EC900890-C3F6-CC28-7CC4-2F1207B5D0A1}"/>
              </a:ext>
            </a:extLst>
          </p:cNvPr>
          <p:cNvSpPr txBox="1">
            <a:spLocks/>
          </p:cNvSpPr>
          <p:nvPr/>
        </p:nvSpPr>
        <p:spPr>
          <a:xfrm>
            <a:off x="1247461" y="1892286"/>
            <a:ext cx="3199527" cy="738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C2777683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9748440-25A7-AA07-4D20-5D901F402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43075"/>
              </p:ext>
            </p:extLst>
          </p:nvPr>
        </p:nvGraphicFramePr>
        <p:xfrm>
          <a:off x="71894" y="3236472"/>
          <a:ext cx="422275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887956" imgH="4013085" progId="Prism9.Document">
                  <p:embed/>
                </p:oleObj>
              </mc:Choice>
              <mc:Fallback>
                <p:oleObj name="Prism 9" r:id="rId2" imgW="6887956" imgH="4013085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1E0C5DF-F158-B2D7-7F9A-B67372B85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4" y="3236472"/>
                        <a:ext cx="4222750" cy="246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8CB46E4-35BB-C9DA-A25A-A04769457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084445"/>
              </p:ext>
            </p:extLst>
          </p:nvPr>
        </p:nvGraphicFramePr>
        <p:xfrm>
          <a:off x="3984625" y="3308466"/>
          <a:ext cx="4222750" cy="243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887956" imgH="3975280" progId="Prism9.Document">
                  <p:embed/>
                </p:oleObj>
              </mc:Choice>
              <mc:Fallback>
                <p:oleObj name="Prism 9" r:id="rId4" imgW="6887956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E87A386-F0E5-BAC1-B37F-59E5E2078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4625" y="3308466"/>
                        <a:ext cx="4222750" cy="243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4">
            <a:extLst>
              <a:ext uri="{FF2B5EF4-FFF2-40B4-BE49-F238E27FC236}">
                <a16:creationId xmlns:a16="http://schemas.microsoft.com/office/drawing/2014/main" id="{5AB0B51E-3D3F-CDD8-1836-46FBD86895CA}"/>
              </a:ext>
            </a:extLst>
          </p:cNvPr>
          <p:cNvSpPr txBox="1">
            <a:spLocks/>
          </p:cNvSpPr>
          <p:nvPr/>
        </p:nvSpPr>
        <p:spPr>
          <a:xfrm>
            <a:off x="5440626" y="2090396"/>
            <a:ext cx="2622830" cy="351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EL000923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8574946-4618-E7E9-5ABB-9C7D6114A5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02519"/>
              </p:ext>
            </p:extLst>
          </p:nvPr>
        </p:nvGraphicFramePr>
        <p:xfrm>
          <a:off x="8048625" y="3308466"/>
          <a:ext cx="4143375" cy="239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6" imgW="6885075" imgH="3979601" progId="Prism9.Document">
                  <p:embed/>
                </p:oleObj>
              </mc:Choice>
              <mc:Fallback>
                <p:oleObj name="Prism 9" r:id="rId6" imgW="6885075" imgH="3979601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0D31F06-5BCE-0486-591F-767E77C53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48625" y="3308466"/>
                        <a:ext cx="4143375" cy="239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4">
            <a:extLst>
              <a:ext uri="{FF2B5EF4-FFF2-40B4-BE49-F238E27FC236}">
                <a16:creationId xmlns:a16="http://schemas.microsoft.com/office/drawing/2014/main" id="{0B8322F4-CBDF-5F63-01ED-B5ABA96DB95A}"/>
              </a:ext>
            </a:extLst>
          </p:cNvPr>
          <p:cNvSpPr txBox="1">
            <a:spLocks/>
          </p:cNvSpPr>
          <p:nvPr/>
        </p:nvSpPr>
        <p:spPr>
          <a:xfrm>
            <a:off x="9588489" y="1851899"/>
            <a:ext cx="2303584" cy="738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PFI-7 </a:t>
            </a:r>
          </a:p>
          <a:p>
            <a:pPr algn="r"/>
            <a:r>
              <a:rPr lang="en-US" sz="1600" b="1" dirty="0"/>
              <a:t>(GID4 chemical probe)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5A9074-D0BF-54FB-042C-21C42EAE9657}"/>
              </a:ext>
            </a:extLst>
          </p:cNvPr>
          <p:cNvSpPr txBox="1"/>
          <p:nvPr/>
        </p:nvSpPr>
        <p:spPr>
          <a:xfrm>
            <a:off x="352295" y="5990128"/>
            <a:ext cx="12021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u="sng" dirty="0"/>
              <a:t>CBL-B FP assay:</a:t>
            </a:r>
            <a:r>
              <a:rPr lang="en-CA" sz="1200" dirty="0"/>
              <a:t> CBLB_3ZNI:34-427 at 625 </a:t>
            </a:r>
            <a:r>
              <a:rPr lang="en-CA" sz="1200" dirty="0" err="1"/>
              <a:t>nM</a:t>
            </a:r>
            <a:r>
              <a:rPr lang="en-CA" sz="1200" dirty="0"/>
              <a:t> and BODIPY FL-labeled MSC2787102A-1 at 10 </a:t>
            </a:r>
            <a:r>
              <a:rPr lang="en-CA" sz="1200" dirty="0" err="1"/>
              <a:t>nM</a:t>
            </a:r>
            <a:r>
              <a:rPr lang="en-CA" sz="1200" dirty="0"/>
              <a:t>; Buffer: </a:t>
            </a:r>
            <a:r>
              <a:rPr lang="en-CA" sz="1200" i="0" dirty="0">
                <a:solidFill>
                  <a:srgbClr val="242424"/>
                </a:solidFill>
                <a:effectLst/>
              </a:rPr>
              <a:t>20 mM HEPES pH 7.5, 150 mM NaCl, 0.5 mM TCEP,  0.01 TritionX-100, 2% DMSO. </a:t>
            </a:r>
          </a:p>
          <a:p>
            <a:r>
              <a:rPr lang="en-CA" sz="1200" u="sng" dirty="0"/>
              <a:t>GID4 FP assay:</a:t>
            </a:r>
            <a:r>
              <a:rPr lang="en-CA" sz="1200" dirty="0"/>
              <a:t> GID4_116-300 at 5 µM and C-terminally FITC-labeled PGLWKS peptide at 40 </a:t>
            </a:r>
            <a:r>
              <a:rPr lang="en-CA" sz="1200" dirty="0" err="1"/>
              <a:t>nM</a:t>
            </a:r>
            <a:r>
              <a:rPr lang="en-CA" sz="1200" dirty="0"/>
              <a:t>; Buffer: </a:t>
            </a:r>
            <a:r>
              <a:rPr lang="en-CA" sz="1200" i="0" dirty="0">
                <a:solidFill>
                  <a:srgbClr val="242424"/>
                </a:solidFill>
                <a:effectLst/>
              </a:rPr>
              <a:t>50 mM Tris pH 7.5, 0.01 TritionX-100, 2% DMSO. </a:t>
            </a:r>
            <a:endParaRPr lang="en-CA" sz="1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21A13E-1DFB-4524-86B7-833EAF59A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020614"/>
              </p:ext>
            </p:extLst>
          </p:nvPr>
        </p:nvGraphicFramePr>
        <p:xfrm>
          <a:off x="871665" y="2628865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6D7F52-437C-A2CF-C878-049680228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00997"/>
              </p:ext>
            </p:extLst>
          </p:nvPr>
        </p:nvGraphicFramePr>
        <p:xfrm>
          <a:off x="4753532" y="2630852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B41638-B146-B350-7F02-D3E73284E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129327"/>
              </p:ext>
            </p:extLst>
          </p:nvPr>
        </p:nvGraphicFramePr>
        <p:xfrm>
          <a:off x="8692546" y="2637163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74C08CB-EA07-320A-4752-81553588E2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794" t="48242" r="20842" b="21739"/>
          <a:stretch/>
        </p:blipFill>
        <p:spPr>
          <a:xfrm>
            <a:off x="8495610" y="1994627"/>
            <a:ext cx="1498670" cy="534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5DAA4-16EA-D006-CEC4-4AB5107E0B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732" y="1830024"/>
            <a:ext cx="1423057" cy="724904"/>
          </a:xfrm>
          <a:prstGeom prst="rect">
            <a:avLst/>
          </a:prstGeom>
        </p:spPr>
      </p:pic>
      <p:pic>
        <p:nvPicPr>
          <p:cNvPr id="10" name="Picture 9" descr="A black background with white lines&#10;&#10;Description automatically generated">
            <a:extLst>
              <a:ext uri="{FF2B5EF4-FFF2-40B4-BE49-F238E27FC236}">
                <a16:creationId xmlns:a16="http://schemas.microsoft.com/office/drawing/2014/main" id="{3DB42E0E-CB44-39B3-4216-2E539CA6A4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79" y="1931478"/>
            <a:ext cx="1451113" cy="4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BD73D2C-7976-4030-8DC8-661E556AAEA0}"/>
              </a:ext>
            </a:extLst>
          </p:cNvPr>
          <p:cNvSpPr txBox="1"/>
          <p:nvPr/>
        </p:nvSpPr>
        <p:spPr>
          <a:xfrm>
            <a:off x="376544" y="117923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F19-NMR profile of C2777683 (CBL-B reference control)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E0A10-F7EA-4E84-B989-3274E290F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21" y="1444177"/>
            <a:ext cx="818197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B5D162B-393E-4ABE-96AF-8E18672EABB3}"/>
              </a:ext>
            </a:extLst>
          </p:cNvPr>
          <p:cNvSpPr txBox="1"/>
          <p:nvPr/>
        </p:nvSpPr>
        <p:spPr>
          <a:xfrm>
            <a:off x="4341986" y="1081781"/>
            <a:ext cx="3836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Primary Screen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 FP at 50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Trial 1-Fluorescence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C000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Trial 2- Fluorescence interference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73D2C-7976-4030-8DC8-661E556AAEA0}"/>
              </a:ext>
            </a:extLst>
          </p:cNvPr>
          <p:cNvSpPr txBox="1"/>
          <p:nvPr/>
        </p:nvSpPr>
        <p:spPr>
          <a:xfrm>
            <a:off x="376544" y="117923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CACHE4HI_1954_17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32A87CB-EE3B-4088-AB4A-31F5D4472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41933"/>
              </p:ext>
            </p:extLst>
          </p:nvPr>
        </p:nvGraphicFramePr>
        <p:xfrm>
          <a:off x="6210747" y="3429000"/>
          <a:ext cx="4699000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45106" imgH="3975280" progId="Prism9.Document">
                  <p:embed/>
                </p:oleObj>
              </mc:Choice>
              <mc:Fallback>
                <p:oleObj name="Prism 9" r:id="rId2" imgW="6545106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32A87CB-EE3B-4088-AB4A-31F5D4472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10747" y="3429000"/>
                        <a:ext cx="4699000" cy="285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92B3E3-ABD7-BE5E-3EC6-7B7B96EDCCF5}"/>
              </a:ext>
            </a:extLst>
          </p:cNvPr>
          <p:cNvSpPr txBox="1"/>
          <p:nvPr/>
        </p:nvSpPr>
        <p:spPr>
          <a:xfrm>
            <a:off x="1429648" y="2383083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9D55C-7888-1DFF-C442-E74633613B45}"/>
              </a:ext>
            </a:extLst>
          </p:cNvPr>
          <p:cNvSpPr txBox="1"/>
          <p:nvPr/>
        </p:nvSpPr>
        <p:spPr>
          <a:xfrm>
            <a:off x="6641720" y="2335648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E142F6-2470-9E32-9835-E6C04FA9C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900429"/>
              </p:ext>
            </p:extLst>
          </p:nvPr>
        </p:nvGraphicFramePr>
        <p:xfrm>
          <a:off x="962886" y="3429000"/>
          <a:ext cx="4770437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651707" imgH="3975280" progId="Prism9.Document">
                  <p:embed/>
                </p:oleObj>
              </mc:Choice>
              <mc:Fallback>
                <p:oleObj name="Prism 9" r:id="rId4" imgW="6651707" imgH="3975280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BE142F6-2470-9E32-9835-E6C04FA9C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886" y="3429000"/>
                        <a:ext cx="4770437" cy="285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6239DD-ED79-97DC-2C20-F90740CF1EB3}"/>
              </a:ext>
            </a:extLst>
          </p:cNvPr>
          <p:cNvSpPr txBox="1"/>
          <p:nvPr/>
        </p:nvSpPr>
        <p:spPr>
          <a:xfrm>
            <a:off x="7165594" y="4760619"/>
            <a:ext cx="168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Binds to GID4!!!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DF5435-3074-2E5D-FF84-8DA14BBAB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76319"/>
              </p:ext>
            </p:extLst>
          </p:nvPr>
        </p:nvGraphicFramePr>
        <p:xfrm>
          <a:off x="1896872" y="2890776"/>
          <a:ext cx="1588649" cy="72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74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506895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47708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5662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57B911-568E-F02E-A8ED-534A23203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71881"/>
              </p:ext>
            </p:extLst>
          </p:nvPr>
        </p:nvGraphicFramePr>
        <p:xfrm>
          <a:off x="7165594" y="2839910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43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56501EC-04E0-4601-9022-55997CF48574}"/>
              </a:ext>
            </a:extLst>
          </p:cNvPr>
          <p:cNvSpPr txBox="1"/>
          <p:nvPr/>
        </p:nvSpPr>
        <p:spPr>
          <a:xfrm>
            <a:off x="1387102" y="1145230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1-15.8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2-18.1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73D2C-7976-4030-8DC8-661E556AAEA0}"/>
              </a:ext>
            </a:extLst>
          </p:cNvPr>
          <p:cNvSpPr txBox="1"/>
          <p:nvPr/>
        </p:nvSpPr>
        <p:spPr>
          <a:xfrm>
            <a:off x="828607" y="-6199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CACHE4HI_1962_33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F78907-9ACF-C946-3F89-AD7E1288A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48" y="578576"/>
            <a:ext cx="4906617" cy="2702971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9D5FEDE-46B0-48C6-B3AF-485E0462D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820247"/>
              </p:ext>
            </p:extLst>
          </p:nvPr>
        </p:nvGraphicFramePr>
        <p:xfrm>
          <a:off x="6196013" y="3886200"/>
          <a:ext cx="463550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6545106" imgH="3975280" progId="Prism9.Document">
                  <p:embed/>
                </p:oleObj>
              </mc:Choice>
              <mc:Fallback>
                <p:oleObj name="Prism 9" r:id="rId3" imgW="6545106" imgH="3975280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9D5FEDE-46B0-48C6-B3AF-485E0462D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96013" y="3886200"/>
                        <a:ext cx="4635500" cy="281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E5A8107-DF5F-2BBA-C8C1-9C757906D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42148"/>
              </p:ext>
            </p:extLst>
          </p:nvPr>
        </p:nvGraphicFramePr>
        <p:xfrm>
          <a:off x="942096" y="3825875"/>
          <a:ext cx="48133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6651707" imgH="3975280" progId="Prism9.Document">
                  <p:embed/>
                </p:oleObj>
              </mc:Choice>
              <mc:Fallback>
                <p:oleObj name="Prism 9" r:id="rId5" imgW="6651707" imgH="3975280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E5A8107-DF5F-2BBA-C8C1-9C757906D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096" y="3825875"/>
                        <a:ext cx="481330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33CC58-F0F1-E157-259E-A12ACD2E5B37}"/>
              </a:ext>
            </a:extLst>
          </p:cNvPr>
          <p:cNvSpPr txBox="1"/>
          <p:nvPr/>
        </p:nvSpPr>
        <p:spPr>
          <a:xfrm>
            <a:off x="1662350" y="3012427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DF70D-C746-E88B-7317-E3CDDD455BD0}"/>
              </a:ext>
            </a:extLst>
          </p:cNvPr>
          <p:cNvSpPr txBox="1"/>
          <p:nvPr/>
        </p:nvSpPr>
        <p:spPr>
          <a:xfrm>
            <a:off x="6767991" y="3061479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68438-CBEF-448E-6654-DE979D6C367D}"/>
              </a:ext>
            </a:extLst>
          </p:cNvPr>
          <p:cNvSpPr txBox="1"/>
          <p:nvPr/>
        </p:nvSpPr>
        <p:spPr>
          <a:xfrm>
            <a:off x="6767991" y="1283730"/>
            <a:ext cx="174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Binding confirmed!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A7A9C-9289-60E1-73E4-85A40D54DA93}"/>
              </a:ext>
            </a:extLst>
          </p:cNvPr>
          <p:cNvSpPr txBox="1"/>
          <p:nvPr/>
        </p:nvSpPr>
        <p:spPr>
          <a:xfrm>
            <a:off x="7250182" y="5409406"/>
            <a:ext cx="174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Selective!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C93CA5-6D8D-5975-3F9F-EA48A7034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237513"/>
              </p:ext>
            </p:extLst>
          </p:nvPr>
        </p:nvGraphicFramePr>
        <p:xfrm>
          <a:off x="1879100" y="3408296"/>
          <a:ext cx="1588649" cy="72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74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506895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47708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5662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60763A-C93B-F484-F12F-5F90B8E93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78487"/>
              </p:ext>
            </p:extLst>
          </p:nvPr>
        </p:nvGraphicFramePr>
        <p:xfrm>
          <a:off x="7077248" y="345326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26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777E2-40DB-4068-B8EC-0DB82724A36B}"/>
              </a:ext>
            </a:extLst>
          </p:cNvPr>
          <p:cNvSpPr txBox="1"/>
          <p:nvPr/>
        </p:nvSpPr>
        <p:spPr>
          <a:xfrm>
            <a:off x="4772958" y="959367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1-15.8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2- 14.8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64AD499-FF58-46A1-87B7-A04B1BFE9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42322"/>
              </p:ext>
            </p:extLst>
          </p:nvPr>
        </p:nvGraphicFramePr>
        <p:xfrm>
          <a:off x="994317" y="3335062"/>
          <a:ext cx="4860925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651707" imgH="3975280" progId="Prism9.Document">
                  <p:embed/>
                </p:oleObj>
              </mc:Choice>
              <mc:Fallback>
                <p:oleObj name="Prism 9" r:id="rId2" imgW="6651707" imgH="3975280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64AD499-FF58-46A1-87B7-A04B1BFE9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4317" y="3335062"/>
                        <a:ext cx="4860925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4379C63-7BAF-4784-8E1A-AA23F6299F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13291"/>
              </p:ext>
            </p:extLst>
          </p:nvPr>
        </p:nvGraphicFramePr>
        <p:xfrm>
          <a:off x="6414546" y="3333474"/>
          <a:ext cx="47831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545106" imgH="3975280" progId="Prism9.Document">
                  <p:embed/>
                </p:oleObj>
              </mc:Choice>
              <mc:Fallback>
                <p:oleObj name="Prism 9" r:id="rId4" imgW="6545106" imgH="3975280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379C63-7BAF-4784-8E1A-AA23F6299F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4546" y="3333474"/>
                        <a:ext cx="4783137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70F7FD-E9B7-4692-97B5-74591EF8A0AA}"/>
              </a:ext>
            </a:extLst>
          </p:cNvPr>
          <p:cNvSpPr txBox="1"/>
          <p:nvPr/>
        </p:nvSpPr>
        <p:spPr>
          <a:xfrm>
            <a:off x="1513099" y="2360696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27A7C-5FD0-453D-BE11-A994511F7FF2}"/>
              </a:ext>
            </a:extLst>
          </p:cNvPr>
          <p:cNvSpPr txBox="1"/>
          <p:nvPr/>
        </p:nvSpPr>
        <p:spPr>
          <a:xfrm>
            <a:off x="7012205" y="2360696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5FF85-4FAD-4E8B-90BA-B58F48E9486F}"/>
              </a:ext>
            </a:extLst>
          </p:cNvPr>
          <p:cNvSpPr txBox="1"/>
          <p:nvPr/>
        </p:nvSpPr>
        <p:spPr>
          <a:xfrm>
            <a:off x="898690" y="59636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CACHE4HI_2117_63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463C3F-790A-62F0-390B-D20522775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78836"/>
              </p:ext>
            </p:extLst>
          </p:nvPr>
        </p:nvGraphicFramePr>
        <p:xfrm>
          <a:off x="1919133" y="2847603"/>
          <a:ext cx="1588649" cy="72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74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506895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47708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5662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F24256-B53A-9EAF-96E6-BC1E2B19D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605905"/>
              </p:ext>
            </p:extLst>
          </p:nvPr>
        </p:nvGraphicFramePr>
        <p:xfrm>
          <a:off x="7324619" y="2872747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No 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88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36E16-AA21-49A6-86A9-A2345A641347}"/>
              </a:ext>
            </a:extLst>
          </p:cNvPr>
          <p:cNvSpPr txBox="1"/>
          <p:nvPr/>
        </p:nvSpPr>
        <p:spPr>
          <a:xfrm>
            <a:off x="4751463" y="804276"/>
            <a:ext cx="383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Primary Screen (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% FP at 50 </a:t>
            </a:r>
            <a:r>
              <a:rPr lang="el-GR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μ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800" b="1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1-29.9</a:t>
            </a:r>
          </a:p>
          <a:p>
            <a:r>
              <a:rPr lang="en-US" sz="1800" b="0" i="0" u="none" strike="noStrike" dirty="0">
                <a:solidFill>
                  <a:srgbClr val="9C0006"/>
                </a:solidFill>
                <a:effectLst/>
                <a:latin typeface="Calibri" panose="020F0502020204030204" pitchFamily="34" charset="0"/>
              </a:rPr>
              <a:t>Trial 2- 7.4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692AA4-5651-51BC-3E36-0DBB0024FAC8}"/>
              </a:ext>
            </a:extLst>
          </p:cNvPr>
          <p:cNvSpPr txBox="1"/>
          <p:nvPr/>
        </p:nvSpPr>
        <p:spPr>
          <a:xfrm>
            <a:off x="828607" y="-6199"/>
            <a:ext cx="1103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solidFill>
                  <a:srgbClr val="006666"/>
                </a:solidFill>
                <a:latin typeface="Calibri"/>
              </a:rPr>
              <a:t>CACHE4HI_1946_60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B3099BE-A77B-4921-9CAD-5CA7F97B4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566649"/>
              </p:ext>
            </p:extLst>
          </p:nvPr>
        </p:nvGraphicFramePr>
        <p:xfrm>
          <a:off x="6096000" y="3269249"/>
          <a:ext cx="4587875" cy="278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545106" imgH="3975280" progId="Prism9.Document">
                  <p:embed/>
                </p:oleObj>
              </mc:Choice>
              <mc:Fallback>
                <p:oleObj name="Prism 9" r:id="rId2" imgW="6545106" imgH="3975280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B3099BE-A77B-4921-9CAD-5CA7F97B46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0" y="3269249"/>
                        <a:ext cx="4587875" cy="2784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FEBA67-636B-EA0E-686A-A1F26A077A00}"/>
              </a:ext>
            </a:extLst>
          </p:cNvPr>
          <p:cNvSpPr txBox="1"/>
          <p:nvPr/>
        </p:nvSpPr>
        <p:spPr>
          <a:xfrm>
            <a:off x="1401551" y="2193686"/>
            <a:ext cx="383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FP hit confirmation/dose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9C4A0-5C51-4C4C-A23A-9AE6D02856F1}"/>
              </a:ext>
            </a:extLst>
          </p:cNvPr>
          <p:cNvSpPr txBox="1"/>
          <p:nvPr/>
        </p:nvSpPr>
        <p:spPr>
          <a:xfrm>
            <a:off x="6673744" y="2189101"/>
            <a:ext cx="3836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FP counter screen</a:t>
            </a:r>
            <a:r>
              <a:rPr lang="en-US" sz="1800" b="1" i="0" u="none" strike="noStrike" dirty="0">
                <a:effectLst/>
                <a:latin typeface="Calibri" panose="020F0502020204030204" pitchFamily="34" charset="0"/>
              </a:rPr>
              <a:t>/dose response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F4FF93-5F3B-68B8-CCDD-EE8EEEBF3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61244"/>
              </p:ext>
            </p:extLst>
          </p:nvPr>
        </p:nvGraphicFramePr>
        <p:xfrm>
          <a:off x="693606" y="3245437"/>
          <a:ext cx="4697413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6651707" imgH="3975280" progId="Prism9.Document">
                  <p:embed/>
                </p:oleObj>
              </mc:Choice>
              <mc:Fallback>
                <p:oleObj name="Prism 9" r:id="rId4" imgW="6651707" imgH="3975280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4F4FF93-5F3B-68B8-CCDD-EE8EEEBF3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606" y="3245437"/>
                        <a:ext cx="4697413" cy="280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ABA53B-0FB2-E1E7-40AD-9111256FB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491136"/>
              </p:ext>
            </p:extLst>
          </p:nvPr>
        </p:nvGraphicFramePr>
        <p:xfrm>
          <a:off x="1605229" y="2712436"/>
          <a:ext cx="1588649" cy="72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74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506895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47708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5662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Run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Run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246124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CCD84C-090C-8CD0-6E31-C227EA77D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42979"/>
              </p:ext>
            </p:extLst>
          </p:nvPr>
        </p:nvGraphicFramePr>
        <p:xfrm>
          <a:off x="6980643" y="2712436"/>
          <a:ext cx="2420507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9941">
                  <a:extLst>
                    <a:ext uri="{9D8B030D-6E8A-4147-A177-3AD203B41FA5}">
                      <a16:colId xmlns:a16="http://schemas.microsoft.com/office/drawing/2014/main" val="359775906"/>
                    </a:ext>
                  </a:extLst>
                </a:gridCol>
                <a:gridCol w="873296">
                  <a:extLst>
                    <a:ext uri="{9D8B030D-6E8A-4147-A177-3AD203B41FA5}">
                      <a16:colId xmlns:a16="http://schemas.microsoft.com/office/drawing/2014/main" val="1737905944"/>
                    </a:ext>
                  </a:extLst>
                </a:gridCol>
                <a:gridCol w="947270">
                  <a:extLst>
                    <a:ext uri="{9D8B030D-6E8A-4147-A177-3AD203B41FA5}">
                      <a16:colId xmlns:a16="http://schemas.microsoft.com/office/drawing/2014/main" val="2461244805"/>
                    </a:ext>
                  </a:extLst>
                </a:gridCol>
              </a:tblGrid>
              <a:tr h="170512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CBL-B (FP assay)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GID4 (FP assay)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118072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/>
                        <a:t>Hill Slope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-2.7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543123"/>
                  </a:ext>
                </a:extLst>
              </a:tr>
              <a:tr h="182692">
                <a:tc>
                  <a:txBody>
                    <a:bodyPr/>
                    <a:lstStyle/>
                    <a:p>
                      <a:r>
                        <a:rPr lang="en-US" sz="800" b="1" dirty="0" err="1"/>
                        <a:t>K</a:t>
                      </a:r>
                      <a:r>
                        <a:rPr lang="en-US" sz="800" b="1" baseline="-25000" dirty="0" err="1"/>
                        <a:t>disp</a:t>
                      </a:r>
                      <a:r>
                        <a:rPr lang="en-US" sz="800" b="1" baseline="0" dirty="0"/>
                        <a:t> (µM)</a:t>
                      </a:r>
                      <a:endParaRPr lang="en-US" sz="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48.6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&gt;100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717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1296</Words>
  <Application>Microsoft Office PowerPoint</Application>
  <PresentationFormat>Widescreen</PresentationFormat>
  <Paragraphs>296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Prism 9</vt:lpstr>
      <vt:lpstr>CACHE 4 – Round 1 Casitas B-lineage Lymphoma B (CBL-B)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Madhushika Silva</dc:creator>
  <cp:lastModifiedBy>Oleksandra Herasymenko</cp:lastModifiedBy>
  <cp:revision>72</cp:revision>
  <dcterms:created xsi:type="dcterms:W3CDTF">2024-03-27T17:22:04Z</dcterms:created>
  <dcterms:modified xsi:type="dcterms:W3CDTF">2024-04-09T14:51:12Z</dcterms:modified>
</cp:coreProperties>
</file>