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1"/>
  </p:notesMasterIdLst>
  <p:sldIdLst>
    <p:sldId id="256" r:id="rId2"/>
    <p:sldId id="896" r:id="rId3"/>
    <p:sldId id="966" r:id="rId4"/>
    <p:sldId id="936" r:id="rId5"/>
    <p:sldId id="937" r:id="rId6"/>
    <p:sldId id="959" r:id="rId7"/>
    <p:sldId id="898" r:id="rId8"/>
    <p:sldId id="967" r:id="rId9"/>
    <p:sldId id="938" r:id="rId10"/>
    <p:sldId id="899" r:id="rId11"/>
    <p:sldId id="968" r:id="rId12"/>
    <p:sldId id="960" r:id="rId13"/>
    <p:sldId id="961" r:id="rId14"/>
    <p:sldId id="900" r:id="rId15"/>
    <p:sldId id="901" r:id="rId16"/>
    <p:sldId id="969" r:id="rId17"/>
    <p:sldId id="940" r:id="rId18"/>
    <p:sldId id="992" r:id="rId19"/>
    <p:sldId id="962" r:id="rId20"/>
    <p:sldId id="971" r:id="rId21"/>
    <p:sldId id="942" r:id="rId22"/>
    <p:sldId id="904" r:id="rId23"/>
    <p:sldId id="970" r:id="rId24"/>
    <p:sldId id="963" r:id="rId25"/>
    <p:sldId id="905" r:id="rId26"/>
    <p:sldId id="972" r:id="rId27"/>
    <p:sldId id="943" r:id="rId28"/>
    <p:sldId id="906" r:id="rId29"/>
    <p:sldId id="973" r:id="rId30"/>
    <p:sldId id="964" r:id="rId31"/>
    <p:sldId id="993" r:id="rId32"/>
    <p:sldId id="907" r:id="rId33"/>
    <p:sldId id="974" r:id="rId34"/>
    <p:sldId id="965" r:id="rId35"/>
    <p:sldId id="994" r:id="rId36"/>
    <p:sldId id="909" r:id="rId37"/>
    <p:sldId id="975" r:id="rId38"/>
    <p:sldId id="995" r:id="rId39"/>
    <p:sldId id="910" r:id="rId40"/>
    <p:sldId id="1002" r:id="rId41"/>
    <p:sldId id="976" r:id="rId42"/>
    <p:sldId id="953" r:id="rId43"/>
    <p:sldId id="954" r:id="rId44"/>
    <p:sldId id="955" r:id="rId45"/>
    <p:sldId id="956" r:id="rId46"/>
    <p:sldId id="996" r:id="rId47"/>
    <p:sldId id="914" r:id="rId48"/>
    <p:sldId id="977" r:id="rId49"/>
    <p:sldId id="949" r:id="rId50"/>
    <p:sldId id="950" r:id="rId51"/>
    <p:sldId id="951" r:id="rId52"/>
    <p:sldId id="952" r:id="rId53"/>
    <p:sldId id="915" r:id="rId54"/>
    <p:sldId id="997" r:id="rId55"/>
    <p:sldId id="897" r:id="rId56"/>
    <p:sldId id="998" r:id="rId57"/>
    <p:sldId id="917" r:id="rId58"/>
    <p:sldId id="978" r:id="rId59"/>
    <p:sldId id="999" r:id="rId60"/>
    <p:sldId id="920" r:id="rId61"/>
    <p:sldId id="979" r:id="rId62"/>
    <p:sldId id="947" r:id="rId63"/>
    <p:sldId id="948" r:id="rId64"/>
    <p:sldId id="921" r:id="rId65"/>
    <p:sldId id="990" r:id="rId66"/>
    <p:sldId id="923" r:id="rId67"/>
    <p:sldId id="924" r:id="rId68"/>
    <p:sldId id="980" r:id="rId69"/>
    <p:sldId id="925" r:id="rId70"/>
    <p:sldId id="926" r:id="rId71"/>
    <p:sldId id="981" r:id="rId72"/>
    <p:sldId id="946" r:id="rId73"/>
    <p:sldId id="927" r:id="rId74"/>
    <p:sldId id="982" r:id="rId75"/>
    <p:sldId id="945" r:id="rId76"/>
    <p:sldId id="928" r:id="rId77"/>
    <p:sldId id="983" r:id="rId78"/>
    <p:sldId id="944" r:id="rId79"/>
    <p:sldId id="929" r:id="rId80"/>
    <p:sldId id="984" r:id="rId81"/>
    <p:sldId id="930" r:id="rId82"/>
    <p:sldId id="1000" r:id="rId83"/>
    <p:sldId id="988" r:id="rId84"/>
    <p:sldId id="1001" r:id="rId85"/>
    <p:sldId id="931" r:id="rId86"/>
    <p:sldId id="985" r:id="rId87"/>
    <p:sldId id="932" r:id="rId88"/>
    <p:sldId id="986" r:id="rId89"/>
    <p:sldId id="933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71E37A-AF46-364A-A237-507141D2DF61}" v="12" dt="2024-11-26T21:12:48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56" autoAdjust="0"/>
    <p:restoredTop sz="96327"/>
  </p:normalViewPr>
  <p:slideViewPr>
    <p:cSldViewPr snapToGrid="0">
      <p:cViewPr varScale="1">
        <p:scale>
          <a:sx n="123" d="100"/>
          <a:sy n="123" d="100"/>
        </p:scale>
        <p:origin x="776" y="192"/>
      </p:cViewPr>
      <p:guideLst/>
    </p:cSldViewPr>
  </p:slideViewPr>
  <p:outlineViewPr>
    <p:cViewPr>
      <p:scale>
        <a:sx n="33" d="100"/>
        <a:sy n="33" d="100"/>
      </p:scale>
      <p:origin x="0" y="-124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thieu Schapira" userId="7302a454-28ae-422d-b554-4d5f5c126421" providerId="ADAL" clId="{AD71E37A-AF46-364A-A237-507141D2DF61}"/>
    <pc:docChg chg="custSel addSld modSld">
      <pc:chgData name="Matthieu Schapira" userId="7302a454-28ae-422d-b554-4d5f5c126421" providerId="ADAL" clId="{AD71E37A-AF46-364A-A237-507141D2DF61}" dt="2024-12-04T19:03:37.047" v="272" actId="1076"/>
      <pc:docMkLst>
        <pc:docMk/>
      </pc:docMkLst>
      <pc:sldChg chg="modSp mod">
        <pc:chgData name="Matthieu Schapira" userId="7302a454-28ae-422d-b554-4d5f5c126421" providerId="ADAL" clId="{AD71E37A-AF46-364A-A237-507141D2DF61}" dt="2024-12-04T19:03:37.047" v="272" actId="1076"/>
        <pc:sldMkLst>
          <pc:docMk/>
          <pc:sldMk cId="3661102252" sldId="990"/>
        </pc:sldMkLst>
        <pc:picChg chg="mod">
          <ac:chgData name="Matthieu Schapira" userId="7302a454-28ae-422d-b554-4d5f5c126421" providerId="ADAL" clId="{AD71E37A-AF46-364A-A237-507141D2DF61}" dt="2024-12-04T19:03:37.047" v="272" actId="1076"/>
          <ac:picMkLst>
            <pc:docMk/>
            <pc:sldMk cId="3661102252" sldId="990"/>
            <ac:picMk id="15" creationId="{0A11BE06-7640-DA97-6CED-749DC6F9F6A1}"/>
          </ac:picMkLst>
        </pc:picChg>
      </pc:sldChg>
      <pc:sldChg chg="addSp delSp modSp add mod">
        <pc:chgData name="Matthieu Schapira" userId="7302a454-28ae-422d-b554-4d5f5c126421" providerId="ADAL" clId="{AD71E37A-AF46-364A-A237-507141D2DF61}" dt="2024-11-26T21:19:03.048" v="270" actId="1035"/>
        <pc:sldMkLst>
          <pc:docMk/>
          <pc:sldMk cId="3946342926" sldId="1002"/>
        </pc:sldMkLst>
        <pc:spChg chg="del mod">
          <ac:chgData name="Matthieu Schapira" userId="7302a454-28ae-422d-b554-4d5f5c126421" providerId="ADAL" clId="{AD71E37A-AF46-364A-A237-507141D2DF61}" dt="2024-11-26T20:59:35.533" v="63" actId="478"/>
          <ac:spMkLst>
            <pc:docMk/>
            <pc:sldMk cId="3946342926" sldId="1002"/>
            <ac:spMk id="2" creationId="{DE2657A8-DC7B-89AC-A02E-6BF7D6332F55}"/>
          </ac:spMkLst>
        </pc:spChg>
        <pc:spChg chg="del">
          <ac:chgData name="Matthieu Schapira" userId="7302a454-28ae-422d-b554-4d5f5c126421" providerId="ADAL" clId="{AD71E37A-AF46-364A-A237-507141D2DF61}" dt="2024-11-26T20:41:33.395" v="1" actId="478"/>
          <ac:spMkLst>
            <pc:docMk/>
            <pc:sldMk cId="3946342926" sldId="1002"/>
            <ac:spMk id="4" creationId="{E5BC201E-20E3-12B1-C94D-289318E64B9D}"/>
          </ac:spMkLst>
        </pc:spChg>
        <pc:spChg chg="del">
          <ac:chgData name="Matthieu Schapira" userId="7302a454-28ae-422d-b554-4d5f5c126421" providerId="ADAL" clId="{AD71E37A-AF46-364A-A237-507141D2DF61}" dt="2024-11-26T20:41:49.202" v="3" actId="478"/>
          <ac:spMkLst>
            <pc:docMk/>
            <pc:sldMk cId="3946342926" sldId="1002"/>
            <ac:spMk id="6" creationId="{F72A9480-AF06-7479-A74F-832F1A3E444F}"/>
          </ac:spMkLst>
        </pc:spChg>
        <pc:spChg chg="del">
          <ac:chgData name="Matthieu Schapira" userId="7302a454-28ae-422d-b554-4d5f5c126421" providerId="ADAL" clId="{AD71E37A-AF46-364A-A237-507141D2DF61}" dt="2024-11-26T20:41:38.936" v="2" actId="478"/>
          <ac:spMkLst>
            <pc:docMk/>
            <pc:sldMk cId="3946342926" sldId="1002"/>
            <ac:spMk id="7" creationId="{C03E732B-3F94-9D46-DFBD-4DCD5A176825}"/>
          </ac:spMkLst>
        </pc:spChg>
        <pc:spChg chg="add mod">
          <ac:chgData name="Matthieu Schapira" userId="7302a454-28ae-422d-b554-4d5f5c126421" providerId="ADAL" clId="{AD71E37A-AF46-364A-A237-507141D2DF61}" dt="2024-11-26T21:07:11.689" v="228" actId="1036"/>
          <ac:spMkLst>
            <pc:docMk/>
            <pc:sldMk cId="3946342926" sldId="1002"/>
            <ac:spMk id="12" creationId="{7074B4E8-8A5A-993F-974B-1CA6A535C17B}"/>
          </ac:spMkLst>
        </pc:spChg>
        <pc:spChg chg="add mod">
          <ac:chgData name="Matthieu Schapira" userId="7302a454-28ae-422d-b554-4d5f5c126421" providerId="ADAL" clId="{AD71E37A-AF46-364A-A237-507141D2DF61}" dt="2024-11-26T21:07:11.689" v="228" actId="1036"/>
          <ac:spMkLst>
            <pc:docMk/>
            <pc:sldMk cId="3946342926" sldId="1002"/>
            <ac:spMk id="13" creationId="{9260AC1D-1E80-4286-C2BA-03CA42377F41}"/>
          </ac:spMkLst>
        </pc:spChg>
        <pc:spChg chg="add del mod">
          <ac:chgData name="Matthieu Schapira" userId="7302a454-28ae-422d-b554-4d5f5c126421" providerId="ADAL" clId="{AD71E37A-AF46-364A-A237-507141D2DF61}" dt="2024-11-26T21:09:29.728" v="262" actId="21"/>
          <ac:spMkLst>
            <pc:docMk/>
            <pc:sldMk cId="3946342926" sldId="1002"/>
            <ac:spMk id="16" creationId="{DFD5C978-F44C-35D2-DA36-4F813860A372}"/>
          </ac:spMkLst>
        </pc:spChg>
        <pc:spChg chg="mod">
          <ac:chgData name="Matthieu Schapira" userId="7302a454-28ae-422d-b554-4d5f5c126421" providerId="ADAL" clId="{AD71E37A-AF46-364A-A237-507141D2DF61}" dt="2024-11-26T21:08:45.051" v="259" actId="1076"/>
          <ac:spMkLst>
            <pc:docMk/>
            <pc:sldMk cId="3946342926" sldId="1002"/>
            <ac:spMk id="17" creationId="{BE90B0FE-5F7F-25EF-72D2-B07D2E61F873}"/>
          </ac:spMkLst>
        </pc:spChg>
        <pc:spChg chg="del">
          <ac:chgData name="Matthieu Schapira" userId="7302a454-28ae-422d-b554-4d5f5c126421" providerId="ADAL" clId="{AD71E37A-AF46-364A-A237-507141D2DF61}" dt="2024-11-26T20:42:11.855" v="23" actId="478"/>
          <ac:spMkLst>
            <pc:docMk/>
            <pc:sldMk cId="3946342926" sldId="1002"/>
            <ac:spMk id="18" creationId="{FE577176-2769-C4B4-7CFD-2499F57F6327}"/>
          </ac:spMkLst>
        </pc:spChg>
        <pc:spChg chg="add del mod">
          <ac:chgData name="Matthieu Schapira" userId="7302a454-28ae-422d-b554-4d5f5c126421" providerId="ADAL" clId="{AD71E37A-AF46-364A-A237-507141D2DF61}" dt="2024-11-26T21:05:15.526" v="194" actId="478"/>
          <ac:spMkLst>
            <pc:docMk/>
            <pc:sldMk cId="3946342926" sldId="1002"/>
            <ac:spMk id="20" creationId="{C2D8EEE8-D11E-087A-9F11-58A6F4CEF9D5}"/>
          </ac:spMkLst>
        </pc:spChg>
        <pc:spChg chg="add mod">
          <ac:chgData name="Matthieu Schapira" userId="7302a454-28ae-422d-b554-4d5f5c126421" providerId="ADAL" clId="{AD71E37A-AF46-364A-A237-507141D2DF61}" dt="2024-11-26T21:07:04.368" v="206" actId="14100"/>
          <ac:spMkLst>
            <pc:docMk/>
            <pc:sldMk cId="3946342926" sldId="1002"/>
            <ac:spMk id="22" creationId="{9B9DC544-5486-EC64-64D4-3DC45DE70CFA}"/>
          </ac:spMkLst>
        </pc:spChg>
        <pc:spChg chg="add mod">
          <ac:chgData name="Matthieu Schapira" userId="7302a454-28ae-422d-b554-4d5f5c126421" providerId="ADAL" clId="{AD71E37A-AF46-364A-A237-507141D2DF61}" dt="2024-11-26T21:06:58.489" v="205" actId="1076"/>
          <ac:spMkLst>
            <pc:docMk/>
            <pc:sldMk cId="3946342926" sldId="1002"/>
            <ac:spMk id="24" creationId="{9E491245-ABC1-6863-E9F3-732196872484}"/>
          </ac:spMkLst>
        </pc:spChg>
        <pc:spChg chg="add mod">
          <ac:chgData name="Matthieu Schapira" userId="7302a454-28ae-422d-b554-4d5f5c126421" providerId="ADAL" clId="{AD71E37A-AF46-364A-A237-507141D2DF61}" dt="2024-11-26T21:09:30.544" v="263"/>
          <ac:spMkLst>
            <pc:docMk/>
            <pc:sldMk cId="3946342926" sldId="1002"/>
            <ac:spMk id="25" creationId="{A4E93042-2102-0287-4B1D-1FF60569AF66}"/>
          </ac:spMkLst>
        </pc:spChg>
        <pc:spChg chg="add mod">
          <ac:chgData name="Matthieu Schapira" userId="7302a454-28ae-422d-b554-4d5f5c126421" providerId="ADAL" clId="{AD71E37A-AF46-364A-A237-507141D2DF61}" dt="2024-11-26T21:18:55.912" v="267" actId="1582"/>
          <ac:spMkLst>
            <pc:docMk/>
            <pc:sldMk cId="3946342926" sldId="1002"/>
            <ac:spMk id="26" creationId="{4CAC9D53-5D0D-6B78-6DE4-DEA52A26C830}"/>
          </ac:spMkLst>
        </pc:spChg>
        <pc:spChg chg="del">
          <ac:chgData name="Matthieu Schapira" userId="7302a454-28ae-422d-b554-4d5f5c126421" providerId="ADAL" clId="{AD71E37A-AF46-364A-A237-507141D2DF61}" dt="2024-11-26T21:05:25.563" v="196" actId="478"/>
          <ac:spMkLst>
            <pc:docMk/>
            <pc:sldMk cId="3946342926" sldId="1002"/>
            <ac:spMk id="30" creationId="{DB77018C-B2F0-19D5-E646-2A1F385D511D}"/>
          </ac:spMkLst>
        </pc:spChg>
        <pc:picChg chg="mod">
          <ac:chgData name="Matthieu Schapira" userId="7302a454-28ae-422d-b554-4d5f5c126421" providerId="ADAL" clId="{AD71E37A-AF46-364A-A237-507141D2DF61}" dt="2024-11-26T21:06:58.489" v="205" actId="1076"/>
          <ac:picMkLst>
            <pc:docMk/>
            <pc:sldMk cId="3946342926" sldId="1002"/>
            <ac:picMk id="3" creationId="{D674D97D-4AEB-49AE-8CE6-C96917736836}"/>
          </ac:picMkLst>
        </pc:picChg>
        <pc:picChg chg="del">
          <ac:chgData name="Matthieu Schapira" userId="7302a454-28ae-422d-b554-4d5f5c126421" providerId="ADAL" clId="{AD71E37A-AF46-364A-A237-507141D2DF61}" dt="2024-11-26T20:41:49.202" v="3" actId="478"/>
          <ac:picMkLst>
            <pc:docMk/>
            <pc:sldMk cId="3946342926" sldId="1002"/>
            <ac:picMk id="5" creationId="{00000000-0008-0000-0600-000015040000}"/>
          </ac:picMkLst>
        </pc:picChg>
        <pc:picChg chg="mod">
          <ac:chgData name="Matthieu Schapira" userId="7302a454-28ae-422d-b554-4d5f5c126421" providerId="ADAL" clId="{AD71E37A-AF46-364A-A237-507141D2DF61}" dt="2024-11-26T21:19:03.048" v="270" actId="1035"/>
          <ac:picMkLst>
            <pc:docMk/>
            <pc:sldMk cId="3946342926" sldId="1002"/>
            <ac:picMk id="8" creationId="{58AAFEC0-D75B-C3FD-3D8D-FB181A987BCD}"/>
          </ac:picMkLst>
        </pc:picChg>
        <pc:picChg chg="mod">
          <ac:chgData name="Matthieu Schapira" userId="7302a454-28ae-422d-b554-4d5f5c126421" providerId="ADAL" clId="{AD71E37A-AF46-364A-A237-507141D2DF61}" dt="2024-11-26T21:19:03.048" v="270" actId="1035"/>
          <ac:picMkLst>
            <pc:docMk/>
            <pc:sldMk cId="3946342926" sldId="1002"/>
            <ac:picMk id="9" creationId="{70B26C99-9EE2-2EE7-9E1E-C52D58456B52}"/>
          </ac:picMkLst>
        </pc:picChg>
        <pc:picChg chg="del">
          <ac:chgData name="Matthieu Schapira" userId="7302a454-28ae-422d-b554-4d5f5c126421" providerId="ADAL" clId="{AD71E37A-AF46-364A-A237-507141D2DF61}" dt="2024-11-26T20:41:49.202" v="3" actId="478"/>
          <ac:picMkLst>
            <pc:docMk/>
            <pc:sldMk cId="3946342926" sldId="1002"/>
            <ac:picMk id="10" creationId="{00000000-0008-0000-0700-000015040000}"/>
          </ac:picMkLst>
        </pc:picChg>
        <pc:picChg chg="del mod">
          <ac:chgData name="Matthieu Schapira" userId="7302a454-28ae-422d-b554-4d5f5c126421" providerId="ADAL" clId="{AD71E37A-AF46-364A-A237-507141D2DF61}" dt="2024-11-26T20:59:35.533" v="63" actId="478"/>
          <ac:picMkLst>
            <pc:docMk/>
            <pc:sldMk cId="3946342926" sldId="1002"/>
            <ac:picMk id="11" creationId="{00000000-0008-0000-0000-000058020000}"/>
          </ac:picMkLst>
        </pc:picChg>
        <pc:picChg chg="mod">
          <ac:chgData name="Matthieu Schapira" userId="7302a454-28ae-422d-b554-4d5f5c126421" providerId="ADAL" clId="{AD71E37A-AF46-364A-A237-507141D2DF61}" dt="2024-11-26T21:08:41.706" v="258" actId="1076"/>
          <ac:picMkLst>
            <pc:docMk/>
            <pc:sldMk cId="3946342926" sldId="1002"/>
            <ac:picMk id="14" creationId="{00000000-0008-0000-0000-000097000000}"/>
          </ac:picMkLst>
        </pc:picChg>
        <pc:picChg chg="del">
          <ac:chgData name="Matthieu Schapira" userId="7302a454-28ae-422d-b554-4d5f5c126421" providerId="ADAL" clId="{AD71E37A-AF46-364A-A237-507141D2DF61}" dt="2024-11-26T20:41:49.202" v="3" actId="478"/>
          <ac:picMkLst>
            <pc:docMk/>
            <pc:sldMk cId="3946342926" sldId="1002"/>
            <ac:picMk id="15" creationId="{FB4EC674-7F02-3F46-9410-03842565A18D}"/>
          </ac:picMkLst>
        </pc:picChg>
        <pc:picChg chg="add mod">
          <ac:chgData name="Matthieu Schapira" userId="7302a454-28ae-422d-b554-4d5f5c126421" providerId="ADAL" clId="{AD71E37A-AF46-364A-A237-507141D2DF61}" dt="2024-11-26T21:09:27.081" v="261" actId="14100"/>
          <ac:picMkLst>
            <pc:docMk/>
            <pc:sldMk cId="3946342926" sldId="1002"/>
            <ac:picMk id="19" creationId="{044C7FA4-E2F2-607C-6F6D-FA83D4B667F9}"/>
          </ac:picMkLst>
        </pc:picChg>
      </pc:sldChg>
    </pc:docChg>
  </pc:docChgLst>
  <pc:docChgLst>
    <pc:chgData name="Matthieu Schapira" userId="7302a454-28ae-422d-b554-4d5f5c126421" providerId="ADAL" clId="{19B90BAD-3788-1442-B6B9-4ABED99CCC70}"/>
    <pc:docChg chg="modSld">
      <pc:chgData name="Matthieu Schapira" userId="7302a454-28ae-422d-b554-4d5f5c126421" providerId="ADAL" clId="{19B90BAD-3788-1442-B6B9-4ABED99CCC70}" dt="2024-11-20T23:13:36.803" v="392"/>
      <pc:docMkLst>
        <pc:docMk/>
      </pc:docMkLst>
      <pc:sldChg chg="addSp modSp mod">
        <pc:chgData name="Matthieu Schapira" userId="7302a454-28ae-422d-b554-4d5f5c126421" providerId="ADAL" clId="{19B90BAD-3788-1442-B6B9-4ABED99CCC70}" dt="2024-11-13T22:00:49.985" v="391"/>
        <pc:sldMkLst>
          <pc:docMk/>
          <pc:sldMk cId="3865616545" sldId="896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865616545" sldId="896"/>
            <ac:spMk id="6" creationId="{5014DD23-CDD7-28B6-C80C-CCBC3CDE21C2}"/>
          </ac:spMkLst>
        </pc:spChg>
        <pc:spChg chg="mod">
          <ac:chgData name="Matthieu Schapira" userId="7302a454-28ae-422d-b554-4d5f5c126421" providerId="ADAL" clId="{19B90BAD-3788-1442-B6B9-4ABED99CCC70}" dt="2024-10-14T13:34:39.942" v="207" actId="20577"/>
          <ac:spMkLst>
            <pc:docMk/>
            <pc:sldMk cId="3865616545" sldId="896"/>
            <ac:spMk id="7" creationId="{C03E732B-3F94-9D46-DFBD-4DCD5A176825}"/>
          </ac:spMkLst>
        </pc:spChg>
        <pc:spChg chg="add mod">
          <ac:chgData name="Matthieu Schapira" userId="7302a454-28ae-422d-b554-4d5f5c126421" providerId="ADAL" clId="{19B90BAD-3788-1442-B6B9-4ABED99CCC70}" dt="2024-10-14T13:31:37.968" v="186" actId="255"/>
          <ac:spMkLst>
            <pc:docMk/>
            <pc:sldMk cId="3865616545" sldId="896"/>
            <ac:spMk id="9" creationId="{493523B9-8DCE-D5C8-FB22-5473B085619F}"/>
          </ac:spMkLst>
        </pc:spChg>
        <pc:cxnChg chg="add mod">
          <ac:chgData name="Matthieu Schapira" userId="7302a454-28ae-422d-b554-4d5f5c126421" providerId="ADAL" clId="{19B90BAD-3788-1442-B6B9-4ABED99CCC70}" dt="2024-10-14T13:31:03.598" v="168" actId="208"/>
          <ac:cxnSpMkLst>
            <pc:docMk/>
            <pc:sldMk cId="3865616545" sldId="896"/>
            <ac:cxnSpMk id="11" creationId="{3930B290-1081-EFE1-836A-7D44610174D4}"/>
          </ac:cxnSpMkLst>
        </pc:cxn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823553381" sldId="897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823553381" sldId="897"/>
            <ac:spMk id="5" creationId="{90E7CE75-9E9A-04B2-7966-48D353EA25E9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1241439024" sldId="898"/>
        </pc:sldMkLst>
        <pc:spChg chg="mod">
          <ac:chgData name="Matthieu Schapira" userId="7302a454-28ae-422d-b554-4d5f5c126421" providerId="ADAL" clId="{19B90BAD-3788-1442-B6B9-4ABED99CCC70}" dt="2024-10-14T13:34:50.513" v="212" actId="20577"/>
          <ac:spMkLst>
            <pc:docMk/>
            <pc:sldMk cId="1241439024" sldId="898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241439024" sldId="898"/>
            <ac:spMk id="12" creationId="{BFE4CFA1-F992-5EB6-5BE2-899E68C3C705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2007570582" sldId="899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007570582" sldId="899"/>
            <ac:spMk id="4" creationId="{D07D94CE-DACF-30C3-DACE-A72E151836D9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2007570582" sldId="899"/>
            <ac:spMk id="7" creationId="{C03E732B-3F94-9D46-DFBD-4DCD5A1768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738936967" sldId="90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738936967" sldId="900"/>
            <ac:spMk id="2" creationId="{87B92A2E-0DAF-119C-1BD8-9D762BAF7332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3890864796" sldId="901"/>
        </pc:sldMkLst>
        <pc:spChg chg="mod">
          <ac:chgData name="Matthieu Schapira" userId="7302a454-28ae-422d-b554-4d5f5c126421" providerId="ADAL" clId="{19B90BAD-3788-1442-B6B9-4ABED99CCC70}" dt="2024-10-14T13:36:46.114" v="290" actId="20577"/>
          <ac:spMkLst>
            <pc:docMk/>
            <pc:sldMk cId="3890864796" sldId="901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890864796" sldId="901"/>
            <ac:spMk id="12" creationId="{361F5D4F-FE2C-A166-9A4C-0A8980FE5F65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3810038034" sldId="904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810038034" sldId="904"/>
            <ac:spMk id="2" creationId="{532E7D18-73AF-72D2-997D-B42818617428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810038034" sldId="904"/>
            <ac:spMk id="7" creationId="{C03E732B-3F94-9D46-DFBD-4DCD5A176825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2085366224" sldId="905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085366224" sldId="905"/>
            <ac:spMk id="3" creationId="{C833D318-ABA6-B641-7E05-6C2B855ECB33}"/>
          </ac:spMkLst>
        </pc:spChg>
        <pc:spChg chg="mod">
          <ac:chgData name="Matthieu Schapira" userId="7302a454-28ae-422d-b554-4d5f5c126421" providerId="ADAL" clId="{19B90BAD-3788-1442-B6B9-4ABED99CCC70}" dt="2024-10-14T13:40:56.634" v="372" actId="20577"/>
          <ac:spMkLst>
            <pc:docMk/>
            <pc:sldMk cId="2085366224" sldId="905"/>
            <ac:spMk id="7" creationId="{C03E732B-3F94-9D46-DFBD-4DCD5A1768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082150520" sldId="906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082150520" sldId="906"/>
            <ac:spMk id="2" creationId="{9EBC31A5-B2F2-72C8-8167-5EDBC6E009EA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2082150520" sldId="906"/>
            <ac:spMk id="7" creationId="{C03E732B-3F94-9D46-DFBD-4DCD5A176825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2512965060" sldId="907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12965060" sldId="907"/>
            <ac:spMk id="3" creationId="{54410609-44B4-53A6-7B59-8B4107612164}"/>
          </ac:spMkLst>
        </pc:spChg>
        <pc:spChg chg="mod">
          <ac:chgData name="Matthieu Schapira" userId="7302a454-28ae-422d-b554-4d5f5c126421" providerId="ADAL" clId="{19B90BAD-3788-1442-B6B9-4ABED99CCC70}" dt="2024-10-14T13:43:04.460" v="388" actId="20577"/>
          <ac:spMkLst>
            <pc:docMk/>
            <pc:sldMk cId="2512965060" sldId="907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0:10:24.125" v="390" actId="1036"/>
          <ac:spMkLst>
            <pc:docMk/>
            <pc:sldMk cId="2512965060" sldId="907"/>
            <ac:spMk id="17" creationId="{BE90B0FE-5F7F-25EF-72D2-B07D2E61F873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240545181" sldId="909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240545181" sldId="909"/>
            <ac:spMk id="3" creationId="{67E06FF7-3AD9-E7A1-9B9A-E3BEB7C18DB2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2240545181" sldId="909"/>
            <ac:spMk id="7" creationId="{C03E732B-3F94-9D46-DFBD-4DCD5A1768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087845059" sldId="91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087845059" sldId="910"/>
            <ac:spMk id="2" creationId="{DE2657A8-DC7B-89AC-A02E-6BF7D6332F55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087845059" sldId="910"/>
            <ac:spMk id="7" creationId="{C03E732B-3F94-9D46-DFBD-4DCD5A176825}"/>
          </ac:spMkLst>
        </pc:spChg>
      </pc:sldChg>
      <pc:sldChg chg="modSp mod">
        <pc:chgData name="Matthieu Schapira" userId="7302a454-28ae-422d-b554-4d5f5c126421" providerId="ADAL" clId="{19B90BAD-3788-1442-B6B9-4ABED99CCC70}" dt="2024-11-20T23:13:36.803" v="392"/>
        <pc:sldMkLst>
          <pc:docMk/>
          <pc:sldMk cId="3757730378" sldId="914"/>
        </pc:sldMkLst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757730378" sldId="914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757730378" sldId="914"/>
            <ac:spMk id="8" creationId="{DFA172DB-CB0C-D86A-3C6F-B72B340707C8}"/>
          </ac:spMkLst>
        </pc:spChg>
        <pc:spChg chg="mod">
          <ac:chgData name="Matthieu Schapira" userId="7302a454-28ae-422d-b554-4d5f5c126421" providerId="ADAL" clId="{19B90BAD-3788-1442-B6B9-4ABED99CCC70}" dt="2024-11-20T23:13:36.803" v="392"/>
          <ac:spMkLst>
            <pc:docMk/>
            <pc:sldMk cId="3757730378" sldId="914"/>
            <ac:spMk id="17" creationId="{BE90B0FE-5F7F-25EF-72D2-B07D2E61F873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1676542756" sldId="915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676542756" sldId="915"/>
            <ac:spMk id="4" creationId="{806572EF-3144-D989-2204-CB07333A614F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035759425" sldId="917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035759425" sldId="917"/>
            <ac:spMk id="3" creationId="{240366F2-F69F-3529-F184-8AB1ADDC86D5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035759425" sldId="917"/>
            <ac:spMk id="7" creationId="{C03E732B-3F94-9D46-DFBD-4DCD5A1768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908190975" sldId="920"/>
        </pc:sldMkLst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908190975" sldId="920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908190975" sldId="920"/>
            <ac:spMk id="8" creationId="{559B0338-6BE6-A34D-352D-791C66C0A198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488670167" sldId="921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488670167" sldId="921"/>
            <ac:spMk id="2" creationId="{F2DF4A4E-BEEC-B2E3-96F5-3DE03B8C651B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529566776" sldId="923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29566776" sldId="923"/>
            <ac:spMk id="3" creationId="{3248BF4E-1409-F890-7C24-2540F4660F3C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29566776" sldId="923"/>
            <ac:spMk id="6" creationId="{45C1CCBC-061C-79FB-7653-7C1AAF62D579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537412504" sldId="924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37412504" sldId="924"/>
            <ac:spMk id="5" creationId="{EB333559-9C4C-D14E-624B-3D5247DEC5B7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37412504" sldId="924"/>
            <ac:spMk id="8" creationId="{9564D937-0474-0FB8-97EA-D2F0CD684208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9802215" sldId="925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9802215" sldId="925"/>
            <ac:spMk id="4" creationId="{99DAA02D-647C-8BC6-5293-FDE7B638F33B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459757498" sldId="926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459757498" sldId="926"/>
            <ac:spMk id="2" creationId="{602F4421-9513-976E-4842-9ABFFC3660CC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2459757498" sldId="926"/>
            <ac:spMk id="7" creationId="{C03E732B-3F94-9D46-DFBD-4DCD5A1768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396634560" sldId="927"/>
        </pc:sldMkLst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396634560" sldId="927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396634560" sldId="927"/>
            <ac:spMk id="8" creationId="{A25A4852-E53B-49BC-18AB-9782E04EAAAF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4234399" sldId="928"/>
        </pc:sldMkLst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4234399" sldId="928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234399" sldId="928"/>
            <ac:spMk id="8" creationId="{3D959D34-C54B-D9F4-1885-54A35745611B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234399" sldId="928"/>
            <ac:spMk id="13" creationId="{EE7837FB-479E-9C6D-B5E6-417D0CB3FC3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55708238" sldId="929"/>
        </pc:sldMkLst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355708238" sldId="929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55708238" sldId="929"/>
            <ac:spMk id="9" creationId="{F569AC04-E998-0C9E-6B93-0732EFAACB1E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55708238" sldId="929"/>
            <ac:spMk id="14" creationId="{7D56713A-D355-2665-35BE-FCA50D2A389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122387668" sldId="93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122387668" sldId="930"/>
            <ac:spMk id="4" creationId="{F79356BB-36B2-6E01-A232-28C182CF4E18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2122387668" sldId="930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122387668" sldId="930"/>
            <ac:spMk id="15" creationId="{F1C289F4-2F11-CF65-5DEF-2CAFAAE0A727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4083824354" sldId="931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083824354" sldId="931"/>
            <ac:spMk id="6" creationId="{8E794951-2BD2-E892-BA71-EA2EE4EBC1E4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4083824354" sldId="931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083824354" sldId="931"/>
            <ac:spMk id="9" creationId="{8F032890-1FDB-493D-3EBB-B51B013B2EBC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083824354" sldId="931"/>
            <ac:spMk id="10" creationId="{5E7C3A67-D6C4-18F4-AF75-6CEEBF554B6F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1008459542" sldId="932"/>
        </pc:sldMkLst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1008459542" sldId="932"/>
            <ac:spMk id="7" creationId="{C03E732B-3F94-9D46-DFBD-4DCD5A17682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008459542" sldId="932"/>
            <ac:spMk id="10" creationId="{A0CB2443-24BC-3B1F-7989-69F692923768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849043202" sldId="933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849043202" sldId="933"/>
            <ac:spMk id="7" creationId="{41DEFF87-7951-3B40-93F8-84ABDC1C966A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849043202" sldId="933"/>
            <ac:spMk id="9" creationId="{1A0A2EB8-C04E-6817-B08E-A6326C653B3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849043202" sldId="933"/>
            <ac:spMk id="12" creationId="{DFCA1FB6-1C81-3761-161D-CEA902E1AEAE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849043202" sldId="933"/>
            <ac:spMk id="13" creationId="{16A02845-1204-E89E-1318-9F7792A2C9D1}"/>
          </ac:spMkLst>
        </pc:spChg>
      </pc:sldChg>
      <pc:sldChg chg="addSp modSp mod">
        <pc:chgData name="Matthieu Schapira" userId="7302a454-28ae-422d-b554-4d5f5c126421" providerId="ADAL" clId="{19B90BAD-3788-1442-B6B9-4ABED99CCC70}" dt="2024-11-13T22:00:49.985" v="391"/>
        <pc:sldMkLst>
          <pc:docMk/>
          <pc:sldMk cId="2213384016" sldId="936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213384016" sldId="936"/>
            <ac:spMk id="8" creationId="{D2F88D72-964F-0862-9B48-9A99CA0F7709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213384016" sldId="936"/>
            <ac:spMk id="10" creationId="{A589BF70-A85F-B828-A76B-6E2B286F9DE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213384016" sldId="936"/>
            <ac:spMk id="13" creationId="{70926331-0799-3C12-C906-EA0A12F7A0EB}"/>
          </ac:spMkLst>
        </pc:spChg>
        <pc:spChg chg="add mod">
          <ac:chgData name="Matthieu Schapira" userId="7302a454-28ae-422d-b554-4d5f5c126421" providerId="ADAL" clId="{19B90BAD-3788-1442-B6B9-4ABED99CCC70}" dt="2024-10-14T13:30:14.865" v="165" actId="207"/>
          <ac:spMkLst>
            <pc:docMk/>
            <pc:sldMk cId="2213384016" sldId="936"/>
            <ac:spMk id="14" creationId="{133AE0BB-7784-CBD1-D8FB-12E27FACDCAA}"/>
          </ac:spMkLst>
        </pc:spChg>
        <pc:cxnChg chg="add mod">
          <ac:chgData name="Matthieu Schapira" userId="7302a454-28ae-422d-b554-4d5f5c126421" providerId="ADAL" clId="{19B90BAD-3788-1442-B6B9-4ABED99CCC70}" dt="2024-10-14T13:30:27.364" v="166" actId="208"/>
          <ac:cxnSpMkLst>
            <pc:docMk/>
            <pc:sldMk cId="2213384016" sldId="936"/>
            <ac:cxnSpMk id="15" creationId="{70596CD6-293F-A1D5-58B2-A6177170D81D}"/>
          </ac:cxnSpMkLst>
        </pc:cxn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770058799" sldId="937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770058799" sldId="937"/>
            <ac:spMk id="3" creationId="{F832F5C6-55E3-6442-11F4-140BEF50C431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770058799" sldId="937"/>
            <ac:spMk id="5" creationId="{95638929-0214-CF7E-6F96-784ADC9036D7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1400231083" sldId="938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400231083" sldId="938"/>
            <ac:spMk id="5" creationId="{EF676BAE-6F6F-5A00-20B7-11920D29F166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400231083" sldId="938"/>
            <ac:spMk id="7" creationId="{75F1F304-82EE-2544-4D3B-BC5242E35961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937332719" sldId="94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937332719" sldId="940"/>
            <ac:spMk id="4" creationId="{2906935F-E1AE-7697-A654-BB7DA968971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937332719" sldId="940"/>
            <ac:spMk id="8" creationId="{A8F722BE-325B-9D01-336D-CBEADB531BA2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568088894" sldId="942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568088894" sldId="942"/>
            <ac:spMk id="6" creationId="{6D7533EE-4329-BB50-4B7F-57FED2B759C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568088894" sldId="942"/>
            <ac:spMk id="7" creationId="{2D053F2D-CBF0-D24A-DFA7-85E032E00E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545786358" sldId="943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545786358" sldId="943"/>
            <ac:spMk id="2" creationId="{1F09CC47-E560-96B1-6676-5D859592A310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55629766" sldId="944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55629766" sldId="944"/>
            <ac:spMk id="2" creationId="{25DB43B7-38FD-4C33-D7D7-F7B01AF7D5E0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55629766" sldId="944"/>
            <ac:spMk id="3" creationId="{878F1EFA-91E3-971C-102A-8C860C11F187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815672283" sldId="945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815672283" sldId="945"/>
            <ac:spMk id="7" creationId="{736D094D-CEFA-577E-5C0B-03793F5DE79C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815672283" sldId="945"/>
            <ac:spMk id="8" creationId="{FF803875-5BA9-0C84-E3B9-254CBD4B516D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1138404204" sldId="946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138404204" sldId="946"/>
            <ac:spMk id="7" creationId="{AE8BA34D-AE12-4F78-A3EE-AA7BF19FB760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138404204" sldId="946"/>
            <ac:spMk id="8" creationId="{D8FDAA73-AD88-8AD9-8FF4-2ED0CB52F16C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519871830" sldId="947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519871830" sldId="947"/>
            <ac:spMk id="8" creationId="{9353AB2C-B303-21DF-8D7B-B13E9559858D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519871830" sldId="947"/>
            <ac:spMk id="9" creationId="{CF74BB29-9A64-1C87-C7F0-1AA24FAEE52C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519871830" sldId="947"/>
            <ac:spMk id="18" creationId="{4E755784-D7F1-E31D-14FF-823A263395BA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135288680" sldId="948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135288680" sldId="948"/>
            <ac:spMk id="2" creationId="{5E4F52DB-88B1-BD67-48AB-FD0A9D7C40FE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135288680" sldId="948"/>
            <ac:spMk id="11" creationId="{4D9FA777-FE59-147C-70A2-281745A56C5D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651030342" sldId="949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651030342" sldId="949"/>
            <ac:spMk id="6" creationId="{4A959FBA-DAA8-CA49-1BA0-FEAAB527BE18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651030342" sldId="949"/>
            <ac:spMk id="7" creationId="{D76FCEE2-A197-490A-5A1A-B9A4AB4FE423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348956019" sldId="95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348956019" sldId="950"/>
            <ac:spMk id="4" creationId="{E08C0860-66A5-B0A4-A181-242CC558CB43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348956019" sldId="950"/>
            <ac:spMk id="10" creationId="{F7B90DD6-EBE2-B5E6-DB73-E04C3F32C654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348956019" sldId="950"/>
            <ac:spMk id="11" creationId="{BB154A9C-2C15-1C92-53FA-DAAD3B344F0D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75809033" sldId="951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75809033" sldId="951"/>
            <ac:spMk id="2" creationId="{D4287544-446E-654B-5BBA-AE746FC015AA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75809033" sldId="951"/>
            <ac:spMk id="8" creationId="{B3566B18-DAB5-F013-B672-1ADDF42F005C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807343087" sldId="952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807343087" sldId="952"/>
            <ac:spMk id="4" creationId="{3A81AC1A-86FF-A96C-B192-083C995B076C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807343087" sldId="952"/>
            <ac:spMk id="9" creationId="{7F0175F2-FC80-AFCF-6DCC-7F2A2AFF396E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807343087" sldId="952"/>
            <ac:spMk id="10" creationId="{AA25A6F6-FA66-9AEC-5881-0B70A32BB993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1035779712" sldId="953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035779712" sldId="953"/>
            <ac:spMk id="2" creationId="{0A164121-31D6-A0CA-A863-0AD2EE169B28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035779712" sldId="953"/>
            <ac:spMk id="3" creationId="{C398A776-A383-6A6C-BF38-51FDC43BAD84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035779712" sldId="953"/>
            <ac:spMk id="9" creationId="{AEC52003-367C-44AA-6D1D-A450A41BAC00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4078817069" sldId="954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078817069" sldId="954"/>
            <ac:spMk id="3" creationId="{D5B986E2-1BC7-2353-D2CF-C78037241F2E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4078817069" sldId="954"/>
            <ac:spMk id="4" creationId="{22991089-DD0E-F3B3-D645-B1D0181C1F36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700051303" sldId="955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700051303" sldId="955"/>
            <ac:spMk id="2" creationId="{C073A362-24F4-1903-9B7D-1BF2128DD00F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700051303" sldId="955"/>
            <ac:spMk id="3" creationId="{BDC5CA19-33E6-AA53-4A8A-9FDB05824CAD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700051303" sldId="955"/>
            <ac:spMk id="14" creationId="{FD5113A8-8BC1-C924-9850-FAFF7DD281D1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55072642" sldId="956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5072642" sldId="956"/>
            <ac:spMk id="3" creationId="{FB7E1682-1BD0-0024-672F-1BA89958A1E2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5072642" sldId="956"/>
            <ac:spMk id="5" creationId="{67065AE1-DF30-A66B-FF0B-5C73BF242448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5072642" sldId="956"/>
            <ac:spMk id="7" creationId="{67ECD757-B990-C3B1-AE0E-F8266DD3129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5072642" sldId="956"/>
            <ac:spMk id="9" creationId="{22E98991-11EF-8CEE-527C-11CE3041886F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2126412550" sldId="959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126412550" sldId="959"/>
            <ac:spMk id="7" creationId="{C30B306E-4F10-FED5-743E-96D3296F2DE1}"/>
          </ac:spMkLst>
        </pc:spChg>
        <pc:spChg chg="mod">
          <ac:chgData name="Matthieu Schapira" userId="7302a454-28ae-422d-b554-4d5f5c126421" providerId="ADAL" clId="{19B90BAD-3788-1442-B6B9-4ABED99CCC70}" dt="2024-10-14T13:32:11.884" v="191" actId="20577"/>
          <ac:spMkLst>
            <pc:docMk/>
            <pc:sldMk cId="2126412550" sldId="959"/>
            <ac:spMk id="30" creationId="{DB77018C-B2F0-19D5-E646-2A1F385D511D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529905212" sldId="96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29905212" sldId="960"/>
            <ac:spMk id="7" creationId="{B0C171DE-4B4A-A26A-E23A-B0951CD78155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29905212" sldId="960"/>
            <ac:spMk id="8" creationId="{F515ECF4-FFEE-6B0A-83AD-4DF2F6FD0B4C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529905212" sldId="960"/>
            <ac:spMk id="9" creationId="{B63F0C9C-D472-280C-F170-0D6DB0F1ACD8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950018143" sldId="961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950018143" sldId="961"/>
            <ac:spMk id="2" creationId="{7F31B8D3-031F-806F-E6E3-8FC0C4D7C4E3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950018143" sldId="961"/>
            <ac:spMk id="10" creationId="{15D60D96-7042-F020-CE78-B61563CC4B31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950018143" sldId="961"/>
            <ac:spMk id="12" creationId="{AF887B96-5F07-977D-EA8E-C19DDD22555A}"/>
          </ac:spMkLst>
        </pc:spChg>
      </pc:sldChg>
      <pc:sldChg chg="modSp mod">
        <pc:chgData name="Matthieu Schapira" userId="7302a454-28ae-422d-b554-4d5f5c126421" providerId="ADAL" clId="{19B90BAD-3788-1442-B6B9-4ABED99CCC70}" dt="2024-11-13T22:00:49.985" v="391"/>
        <pc:sldMkLst>
          <pc:docMk/>
          <pc:sldMk cId="1342391779" sldId="962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342391779" sldId="962"/>
            <ac:spMk id="3" creationId="{D56692F1-D53F-6B1A-C092-D2E93D152CA6}"/>
          </ac:spMkLst>
        </pc:spChg>
        <pc:spChg chg="mod">
          <ac:chgData name="Matthieu Schapira" userId="7302a454-28ae-422d-b554-4d5f5c126421" providerId="ADAL" clId="{19B90BAD-3788-1442-B6B9-4ABED99CCC70}" dt="2024-10-14T13:41:47.153" v="373"/>
          <ac:spMkLst>
            <pc:docMk/>
            <pc:sldMk cId="1342391779" sldId="962"/>
            <ac:spMk id="7" creationId="{C03E732B-3F94-9D46-DFBD-4DCD5A176825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174046183" sldId="963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174046183" sldId="963"/>
            <ac:spMk id="4" creationId="{CEFF89A5-30BA-930E-B619-D531E2D9DF6C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769252643" sldId="964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769252643" sldId="964"/>
            <ac:spMk id="4" creationId="{38D4A1D7-D0BE-ADB3-5796-4C786798A8DE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1560203735" sldId="965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560203735" sldId="965"/>
            <ac:spMk id="4" creationId="{2674FB82-8D83-996C-C6E2-61C8566411EF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560203735" sldId="965"/>
            <ac:spMk id="5" creationId="{7BA32FCF-5995-B5B3-567D-44D2199F0DB7}"/>
          </ac:spMkLst>
        </pc:spChg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1560203735" sldId="965"/>
            <ac:spMk id="9" creationId="{531F078D-1CAB-1AD0-EA33-0C0D9FE50842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2681652106" sldId="988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2681652106" sldId="988"/>
            <ac:spMk id="7" creationId="{C9ECF3A6-C3CD-D4C3-2F56-AE67A2330D26}"/>
          </ac:spMkLst>
        </pc:spChg>
      </pc:sldChg>
      <pc:sldChg chg="modSp">
        <pc:chgData name="Matthieu Schapira" userId="7302a454-28ae-422d-b554-4d5f5c126421" providerId="ADAL" clId="{19B90BAD-3788-1442-B6B9-4ABED99CCC70}" dt="2024-11-13T22:00:49.985" v="391"/>
        <pc:sldMkLst>
          <pc:docMk/>
          <pc:sldMk cId="3661102252" sldId="990"/>
        </pc:sldMkLst>
        <pc:spChg chg="mod">
          <ac:chgData name="Matthieu Schapira" userId="7302a454-28ae-422d-b554-4d5f5c126421" providerId="ADAL" clId="{19B90BAD-3788-1442-B6B9-4ABED99CCC70}" dt="2024-11-13T22:00:49.985" v="391"/>
          <ac:spMkLst>
            <pc:docMk/>
            <pc:sldMk cId="3661102252" sldId="990"/>
            <ac:spMk id="2" creationId="{0D19877A-6434-AC91-614B-FA8BBC464CA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A5ED7-69E3-4E2F-B4DE-F4FD08B458E7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1658BB-C5C2-4B59-8EFF-EEB6B999D8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038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4631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8696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449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3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6615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891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68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013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239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48943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843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7921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769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2333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0931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634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0063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9834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0540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0984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659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884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84766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7758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81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0454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06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9943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761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78561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891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2722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9616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1214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19235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58845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9412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9143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21283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27096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06897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79641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633781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391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98831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3843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62058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2040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7921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83317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8714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65405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539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6354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422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1658BB-C5C2-4B59-8EFF-EEB6B999D86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878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C37E9-3E9B-4348-A022-A04223328C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742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99EE-1AA0-481A-9954-EE366EC85D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28B32F-0719-411B-8DD2-867C2B95A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B0204-A07F-42C1-844E-3A424B49F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886A8-1430-492D-A388-2164CD01D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07CC6-1972-4D2F-B7AC-D197C6DB9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74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1E23-243E-430F-95F2-41AAE8AA4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2C5C75-232B-41D9-B47C-CEFE5260F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94A4A5-F8CC-4F0F-8792-0583F1B45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93D26A-13C7-4E2E-9D33-E7ABE48C4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FAC3C0-5611-4912-939E-4EF820DE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21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384BBD-7E34-4C69-B80E-8D66244295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01363-4AE1-45F3-9D28-D2165F63D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CF8A8-BF6B-4B46-BC69-A0A9B177D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E8AAC-CA25-4849-821A-1B7E0363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FBE93D-69D0-4FA1-A119-89DAD49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486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1A50B6-9B76-43EF-8C1C-49E5421CF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F9ACC-44B6-4F82-8A76-88C32E2AC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B1A82-6AF0-420E-88D1-E11C9273D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75A18-5E1B-4987-95CD-00901BEB9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B28A7F-6D41-4AD8-9A42-15185AED9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16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FF5F8-365C-4EBC-BF66-D88ED4223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1E7D7-5807-4823-90C7-AD45A6D55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51F5C-3ECE-4500-8A01-E145FB091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4C4F6-78EE-4CF6-B766-6570C9A54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9175D-3089-4570-A94E-755900C6C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2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562D5-3125-4E22-848E-A74EEFF49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B4DF6-032B-46FE-8656-33BF8D47AC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3AB062-C881-430B-91E7-803CC248C3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5ADD9-6A25-42F3-BBFE-1FA8CE5F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615273-1CEF-4B07-B442-DAE681CC0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3771A-E025-4625-A321-4707EB6F6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9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07787-428E-4FD8-88E1-70B3225A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991F22-3E5F-4705-9CE3-79EB67E02E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84473-9318-4B9E-A55F-0AC05E3365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401ACD-EB1E-49D8-B802-7526CB38F1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8D4B67-3A31-421D-A2B2-8A0DD5267A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32253C-1843-4AF8-BAA6-1E4306090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DF4284-64EE-4944-8DF8-E1E418645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2F1C47-ACB6-4DB4-BEC0-2648494FF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71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B480A-5C1F-4A60-9874-3AC0C7B83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D6836-E3CF-412F-A14B-B34778333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F1B58F-0E99-4F3C-9DA4-C2D388375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47CEF8-6B41-46C3-B246-616126D95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256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4715A1-1306-4F8A-A12A-3E2BDFE4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F65EC0-4CD8-4653-BBB1-FF0E1A75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BEBFA-A0E0-48D4-AE3B-6A1BDC92D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945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17516-3044-4452-AA28-13DDC4F9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41BCBE-D2C0-4D49-8931-977B10A11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D91DDD-F8E4-41DB-9670-EDA7ADAC9F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08704E-7342-4BD9-BE63-7B0838647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401E4-BEBB-48F4-B4CB-F8882B4A11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DFAC85-12B4-46F1-92F1-CD1D9213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66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C3335-4005-4245-B825-4CDF5A895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FD50-EF77-4549-B968-715E7F4787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D20459-A0D8-465E-9571-6B18A81E05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A32058-9558-4722-8345-0EED7FE43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682DB9-FA99-4EFB-926A-EAC1BB6C77A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431F71-9DB0-4BE8-AB01-EA00B59A1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9C4483-2143-4E39-A1C8-23B6CCA55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34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E92D67-DD1F-460F-BA1C-545425492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0E34B1-11AA-4ABD-8CF5-15E297F4C0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7E405-3DFD-4396-8F45-2183B6E3AE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82DB9-FA99-4EFB-926A-EAC1BB6C77A3}" type="datetimeFigureOut">
              <a:rPr lang="en-US" smtClean="0"/>
              <a:t>12/4/24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1A288-2E45-4FEA-AD1E-8E6BA2492F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FC294-FA0F-44DB-8088-520D84D13C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C37911-2504-4F45-A57C-0377A7494E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257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8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1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8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7.png"/><Relationship Id="rId4" Type="http://schemas.openxmlformats.org/officeDocument/2006/relationships/image" Target="../media/image13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0" Type="http://schemas.openxmlformats.org/officeDocument/2006/relationships/image" Target="../media/image154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openxmlformats.org/officeDocument/2006/relationships/image" Target="../media/image168.png"/><Relationship Id="rId3" Type="http://schemas.openxmlformats.org/officeDocument/2006/relationships/image" Target="../media/image158.png"/><Relationship Id="rId7" Type="http://schemas.openxmlformats.org/officeDocument/2006/relationships/image" Target="../media/image162.png"/><Relationship Id="rId12" Type="http://schemas.openxmlformats.org/officeDocument/2006/relationships/image" Target="../media/image167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1.png"/><Relationship Id="rId11" Type="http://schemas.openxmlformats.org/officeDocument/2006/relationships/image" Target="../media/image166.png"/><Relationship Id="rId5" Type="http://schemas.openxmlformats.org/officeDocument/2006/relationships/image" Target="../media/image160.png"/><Relationship Id="rId15" Type="http://schemas.openxmlformats.org/officeDocument/2006/relationships/image" Target="../media/image170.png"/><Relationship Id="rId10" Type="http://schemas.openxmlformats.org/officeDocument/2006/relationships/image" Target="../media/image165.png"/><Relationship Id="rId4" Type="http://schemas.openxmlformats.org/officeDocument/2006/relationships/image" Target="../media/image159.png"/><Relationship Id="rId9" Type="http://schemas.openxmlformats.org/officeDocument/2006/relationships/image" Target="../media/image164.png"/><Relationship Id="rId14" Type="http://schemas.openxmlformats.org/officeDocument/2006/relationships/image" Target="../media/image1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image" Target="../media/image174.png"/><Relationship Id="rId7" Type="http://schemas.openxmlformats.org/officeDocument/2006/relationships/image" Target="../media/image1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Relationship Id="rId9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6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9.png"/><Relationship Id="rId5" Type="http://schemas.openxmlformats.org/officeDocument/2006/relationships/image" Target="../media/image176.png"/><Relationship Id="rId4" Type="http://schemas.openxmlformats.org/officeDocument/2006/relationships/image" Target="../media/image1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0" Type="http://schemas.openxmlformats.org/officeDocument/2006/relationships/image" Target="../media/image188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Relationship Id="rId9" Type="http://schemas.openxmlformats.org/officeDocument/2006/relationships/image" Target="../media/image9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90.png"/><Relationship Id="rId7" Type="http://schemas.openxmlformats.org/officeDocument/2006/relationships/image" Target="../media/image199.png"/><Relationship Id="rId12" Type="http://schemas.openxmlformats.org/officeDocument/2006/relationships/image" Target="../media/image20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pn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0" Type="http://schemas.openxmlformats.org/officeDocument/2006/relationships/image" Target="../media/image202.png"/><Relationship Id="rId4" Type="http://schemas.openxmlformats.org/officeDocument/2006/relationships/image" Target="../media/image196.png"/><Relationship Id="rId9" Type="http://schemas.openxmlformats.org/officeDocument/2006/relationships/image" Target="../media/image20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13" Type="http://schemas.openxmlformats.org/officeDocument/2006/relationships/image" Target="../media/image214.png"/><Relationship Id="rId3" Type="http://schemas.openxmlformats.org/officeDocument/2006/relationships/image" Target="../media/image90.png"/><Relationship Id="rId7" Type="http://schemas.openxmlformats.org/officeDocument/2006/relationships/image" Target="../media/image208.png"/><Relationship Id="rId12" Type="http://schemas.openxmlformats.org/officeDocument/2006/relationships/image" Target="../media/image2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7.png"/><Relationship Id="rId11" Type="http://schemas.openxmlformats.org/officeDocument/2006/relationships/image" Target="../media/image212.png"/><Relationship Id="rId5" Type="http://schemas.openxmlformats.org/officeDocument/2006/relationships/image" Target="../media/image206.png"/><Relationship Id="rId15" Type="http://schemas.openxmlformats.org/officeDocument/2006/relationships/image" Target="../media/image216.png"/><Relationship Id="rId10" Type="http://schemas.openxmlformats.org/officeDocument/2006/relationships/image" Target="../media/image211.png"/><Relationship Id="rId4" Type="http://schemas.openxmlformats.org/officeDocument/2006/relationships/image" Target="../media/image205.png"/><Relationship Id="rId9" Type="http://schemas.openxmlformats.org/officeDocument/2006/relationships/image" Target="../media/image210.png"/><Relationship Id="rId14" Type="http://schemas.openxmlformats.org/officeDocument/2006/relationships/image" Target="../media/image21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8.png"/><Relationship Id="rId9" Type="http://schemas.openxmlformats.org/officeDocument/2006/relationships/image" Target="../media/image8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0.png"/><Relationship Id="rId3" Type="http://schemas.openxmlformats.org/officeDocument/2006/relationships/image" Target="../media/image61.png"/><Relationship Id="rId7" Type="http://schemas.openxmlformats.org/officeDocument/2006/relationships/image" Target="../media/image2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8.png"/><Relationship Id="rId5" Type="http://schemas.openxmlformats.org/officeDocument/2006/relationships/image" Target="../media/image227.png"/><Relationship Id="rId10" Type="http://schemas.openxmlformats.org/officeDocument/2006/relationships/image" Target="../media/image90.png"/><Relationship Id="rId4" Type="http://schemas.openxmlformats.org/officeDocument/2006/relationships/image" Target="../media/image226.png"/><Relationship Id="rId9" Type="http://schemas.openxmlformats.org/officeDocument/2006/relationships/image" Target="../media/image2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90.png"/><Relationship Id="rId7" Type="http://schemas.openxmlformats.org/officeDocument/2006/relationships/image" Target="../media/image235.pn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4.png"/><Relationship Id="rId11" Type="http://schemas.openxmlformats.org/officeDocument/2006/relationships/image" Target="../media/image239.png"/><Relationship Id="rId5" Type="http://schemas.openxmlformats.org/officeDocument/2006/relationships/image" Target="../media/image233.png"/><Relationship Id="rId10" Type="http://schemas.openxmlformats.org/officeDocument/2006/relationships/image" Target="../media/image238.png"/><Relationship Id="rId4" Type="http://schemas.openxmlformats.org/officeDocument/2006/relationships/image" Target="../media/image232.png"/><Relationship Id="rId9" Type="http://schemas.openxmlformats.org/officeDocument/2006/relationships/image" Target="../media/image23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5.png"/><Relationship Id="rId3" Type="http://schemas.openxmlformats.org/officeDocument/2006/relationships/image" Target="../media/image90.png"/><Relationship Id="rId7" Type="http://schemas.openxmlformats.org/officeDocument/2006/relationships/image" Target="../media/image2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3.png"/><Relationship Id="rId5" Type="http://schemas.openxmlformats.org/officeDocument/2006/relationships/image" Target="../media/image242.png"/><Relationship Id="rId10" Type="http://schemas.openxmlformats.org/officeDocument/2006/relationships/image" Target="../media/image61.png"/><Relationship Id="rId4" Type="http://schemas.openxmlformats.org/officeDocument/2006/relationships/image" Target="../media/image241.png"/><Relationship Id="rId9" Type="http://schemas.openxmlformats.org/officeDocument/2006/relationships/image" Target="../media/image24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2.png"/><Relationship Id="rId13" Type="http://schemas.openxmlformats.org/officeDocument/2006/relationships/image" Target="../media/image71.png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0.png"/><Relationship Id="rId11" Type="http://schemas.openxmlformats.org/officeDocument/2006/relationships/image" Target="../media/image255.png"/><Relationship Id="rId5" Type="http://schemas.openxmlformats.org/officeDocument/2006/relationships/image" Target="../media/image249.png"/><Relationship Id="rId10" Type="http://schemas.openxmlformats.org/officeDocument/2006/relationships/image" Target="../media/image254.png"/><Relationship Id="rId4" Type="http://schemas.openxmlformats.org/officeDocument/2006/relationships/image" Target="../media/image248.png"/><Relationship Id="rId9" Type="http://schemas.openxmlformats.org/officeDocument/2006/relationships/image" Target="../media/image253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256.png"/><Relationship Id="rId7" Type="http://schemas.openxmlformats.org/officeDocument/2006/relationships/image" Target="../media/image2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7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3.png"/><Relationship Id="rId5" Type="http://schemas.openxmlformats.org/officeDocument/2006/relationships/image" Target="../media/image262.png"/><Relationship Id="rId4" Type="http://schemas.openxmlformats.org/officeDocument/2006/relationships/image" Target="../media/image261.emf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9.png"/><Relationship Id="rId3" Type="http://schemas.openxmlformats.org/officeDocument/2006/relationships/image" Target="../media/image264.png"/><Relationship Id="rId7" Type="http://schemas.openxmlformats.org/officeDocument/2006/relationships/image" Target="../media/image2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7.png"/><Relationship Id="rId5" Type="http://schemas.openxmlformats.org/officeDocument/2006/relationships/image" Target="../media/image266.png"/><Relationship Id="rId4" Type="http://schemas.openxmlformats.org/officeDocument/2006/relationships/image" Target="../media/image26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7.png"/><Relationship Id="rId3" Type="http://schemas.openxmlformats.org/officeDocument/2006/relationships/image" Target="../media/image272.png"/><Relationship Id="rId7" Type="http://schemas.openxmlformats.org/officeDocument/2006/relationships/image" Target="../media/image2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5.png"/><Relationship Id="rId5" Type="http://schemas.openxmlformats.org/officeDocument/2006/relationships/image" Target="../media/image274.png"/><Relationship Id="rId4" Type="http://schemas.openxmlformats.org/officeDocument/2006/relationships/image" Target="../media/image273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3.png"/><Relationship Id="rId13" Type="http://schemas.openxmlformats.org/officeDocument/2006/relationships/image" Target="../media/image61.png"/><Relationship Id="rId3" Type="http://schemas.openxmlformats.org/officeDocument/2006/relationships/image" Target="../media/image71.png"/><Relationship Id="rId7" Type="http://schemas.openxmlformats.org/officeDocument/2006/relationships/image" Target="../media/image282.png"/><Relationship Id="rId12" Type="http://schemas.openxmlformats.org/officeDocument/2006/relationships/image" Target="../media/image28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1.png"/><Relationship Id="rId11" Type="http://schemas.openxmlformats.org/officeDocument/2006/relationships/image" Target="../media/image286.png"/><Relationship Id="rId5" Type="http://schemas.openxmlformats.org/officeDocument/2006/relationships/image" Target="../media/image280.png"/><Relationship Id="rId10" Type="http://schemas.openxmlformats.org/officeDocument/2006/relationships/image" Target="../media/image285.png"/><Relationship Id="rId4" Type="http://schemas.openxmlformats.org/officeDocument/2006/relationships/image" Target="../media/image279.png"/><Relationship Id="rId9" Type="http://schemas.openxmlformats.org/officeDocument/2006/relationships/image" Target="../media/image284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3" Type="http://schemas.openxmlformats.org/officeDocument/2006/relationships/image" Target="../media/image288.png"/><Relationship Id="rId7" Type="http://schemas.openxmlformats.org/officeDocument/2006/relationships/image" Target="../media/image29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5" Type="http://schemas.openxmlformats.org/officeDocument/2006/relationships/image" Target="../media/image229.png"/><Relationship Id="rId10" Type="http://schemas.openxmlformats.org/officeDocument/2006/relationships/image" Target="../media/image61.png"/><Relationship Id="rId4" Type="http://schemas.openxmlformats.org/officeDocument/2006/relationships/image" Target="../media/image289.png"/><Relationship Id="rId9" Type="http://schemas.openxmlformats.org/officeDocument/2006/relationships/image" Target="../media/image71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png"/><Relationship Id="rId3" Type="http://schemas.openxmlformats.org/officeDocument/2006/relationships/image" Target="../media/image272.png"/><Relationship Id="rId7" Type="http://schemas.openxmlformats.org/officeDocument/2006/relationships/image" Target="../media/image29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5.png"/><Relationship Id="rId5" Type="http://schemas.openxmlformats.org/officeDocument/2006/relationships/image" Target="../media/image294.png"/><Relationship Id="rId10" Type="http://schemas.openxmlformats.org/officeDocument/2006/relationships/image" Target="../media/image299.png"/><Relationship Id="rId4" Type="http://schemas.openxmlformats.org/officeDocument/2006/relationships/image" Target="../media/image293.png"/><Relationship Id="rId9" Type="http://schemas.openxmlformats.org/officeDocument/2006/relationships/image" Target="../media/image2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7" Type="http://schemas.openxmlformats.org/officeDocument/2006/relationships/image" Target="../media/image27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3.png"/><Relationship Id="rId5" Type="http://schemas.openxmlformats.org/officeDocument/2006/relationships/image" Target="../media/image302.emf"/><Relationship Id="rId4" Type="http://schemas.openxmlformats.org/officeDocument/2006/relationships/image" Target="../media/image301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272.png"/><Relationship Id="rId7" Type="http://schemas.openxmlformats.org/officeDocument/2006/relationships/image" Target="../media/image30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6.png"/><Relationship Id="rId5" Type="http://schemas.openxmlformats.org/officeDocument/2006/relationships/image" Target="../media/image305.png"/><Relationship Id="rId10" Type="http://schemas.openxmlformats.org/officeDocument/2006/relationships/image" Target="../media/image61.png"/><Relationship Id="rId4" Type="http://schemas.openxmlformats.org/officeDocument/2006/relationships/image" Target="../media/image304.png"/><Relationship Id="rId9" Type="http://schemas.openxmlformats.org/officeDocument/2006/relationships/image" Target="../media/image309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3.png"/><Relationship Id="rId5" Type="http://schemas.openxmlformats.org/officeDocument/2006/relationships/image" Target="../media/image312.png"/><Relationship Id="rId10" Type="http://schemas.openxmlformats.org/officeDocument/2006/relationships/image" Target="../media/image71.png"/><Relationship Id="rId4" Type="http://schemas.openxmlformats.org/officeDocument/2006/relationships/image" Target="../media/image311.png"/><Relationship Id="rId9" Type="http://schemas.openxmlformats.org/officeDocument/2006/relationships/image" Target="../media/image316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7" Type="http://schemas.openxmlformats.org/officeDocument/2006/relationships/image" Target="../media/image320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19.png"/><Relationship Id="rId4" Type="http://schemas.openxmlformats.org/officeDocument/2006/relationships/image" Target="../media/image3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28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321.png"/><Relationship Id="rId7" Type="http://schemas.openxmlformats.org/officeDocument/2006/relationships/image" Target="../media/image3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4.png"/><Relationship Id="rId5" Type="http://schemas.openxmlformats.org/officeDocument/2006/relationships/image" Target="../media/image323.png"/><Relationship Id="rId4" Type="http://schemas.openxmlformats.org/officeDocument/2006/relationships/image" Target="../media/image322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2.png"/><Relationship Id="rId3" Type="http://schemas.openxmlformats.org/officeDocument/2006/relationships/image" Target="../media/image327.png"/><Relationship Id="rId7" Type="http://schemas.openxmlformats.org/officeDocument/2006/relationships/image" Target="../media/image3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0.png"/><Relationship Id="rId5" Type="http://schemas.openxmlformats.org/officeDocument/2006/relationships/image" Target="../media/image329.png"/><Relationship Id="rId10" Type="http://schemas.openxmlformats.org/officeDocument/2006/relationships/image" Target="../media/image61.png"/><Relationship Id="rId4" Type="http://schemas.openxmlformats.org/officeDocument/2006/relationships/image" Target="../media/image328.png"/><Relationship Id="rId9" Type="http://schemas.openxmlformats.org/officeDocument/2006/relationships/image" Target="../media/image90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png"/><Relationship Id="rId3" Type="http://schemas.openxmlformats.org/officeDocument/2006/relationships/image" Target="../media/image333.png"/><Relationship Id="rId7" Type="http://schemas.openxmlformats.org/officeDocument/2006/relationships/image" Target="../media/image3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6.png"/><Relationship Id="rId5" Type="http://schemas.openxmlformats.org/officeDocument/2006/relationships/image" Target="../media/image335.png"/><Relationship Id="rId4" Type="http://schemas.openxmlformats.org/officeDocument/2006/relationships/image" Target="../media/image334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4.png"/><Relationship Id="rId3" Type="http://schemas.openxmlformats.org/officeDocument/2006/relationships/image" Target="../media/image339.png"/><Relationship Id="rId7" Type="http://schemas.openxmlformats.org/officeDocument/2006/relationships/image" Target="../media/image3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2.png"/><Relationship Id="rId5" Type="http://schemas.openxmlformats.org/officeDocument/2006/relationships/image" Target="../media/image341.png"/><Relationship Id="rId4" Type="http://schemas.openxmlformats.org/officeDocument/2006/relationships/image" Target="../media/image340.png"/><Relationship Id="rId9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png"/><Relationship Id="rId3" Type="http://schemas.openxmlformats.org/officeDocument/2006/relationships/image" Target="../media/image345.png"/><Relationship Id="rId7" Type="http://schemas.openxmlformats.org/officeDocument/2006/relationships/image" Target="../media/image34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8.png"/><Relationship Id="rId11" Type="http://schemas.openxmlformats.org/officeDocument/2006/relationships/image" Target="../media/image71.png"/><Relationship Id="rId5" Type="http://schemas.openxmlformats.org/officeDocument/2006/relationships/image" Target="../media/image347.png"/><Relationship Id="rId10" Type="http://schemas.openxmlformats.org/officeDocument/2006/relationships/image" Target="../media/image316.png"/><Relationship Id="rId4" Type="http://schemas.openxmlformats.org/officeDocument/2006/relationships/image" Target="../media/image346.png"/><Relationship Id="rId9" Type="http://schemas.openxmlformats.org/officeDocument/2006/relationships/image" Target="../media/image35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8.png"/><Relationship Id="rId3" Type="http://schemas.openxmlformats.org/officeDocument/2006/relationships/image" Target="../media/image353.png"/><Relationship Id="rId7" Type="http://schemas.openxmlformats.org/officeDocument/2006/relationships/image" Target="../media/image3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6.png"/><Relationship Id="rId5" Type="http://schemas.openxmlformats.org/officeDocument/2006/relationships/image" Target="../media/image355.png"/><Relationship Id="rId4" Type="http://schemas.openxmlformats.org/officeDocument/2006/relationships/image" Target="../media/image354.png"/><Relationship Id="rId9" Type="http://schemas.openxmlformats.org/officeDocument/2006/relationships/image" Target="../media/image6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359.png"/><Relationship Id="rId7" Type="http://schemas.openxmlformats.org/officeDocument/2006/relationships/image" Target="../media/image363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2.png"/><Relationship Id="rId11" Type="http://schemas.openxmlformats.org/officeDocument/2006/relationships/image" Target="../media/image272.png"/><Relationship Id="rId5" Type="http://schemas.openxmlformats.org/officeDocument/2006/relationships/image" Target="../media/image361.png"/><Relationship Id="rId10" Type="http://schemas.openxmlformats.org/officeDocument/2006/relationships/image" Target="../media/image365.png"/><Relationship Id="rId4" Type="http://schemas.openxmlformats.org/officeDocument/2006/relationships/image" Target="../media/image360.png"/><Relationship Id="rId9" Type="http://schemas.openxmlformats.org/officeDocument/2006/relationships/image" Target="../media/image36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png"/><Relationship Id="rId3" Type="http://schemas.openxmlformats.org/officeDocument/2006/relationships/image" Target="../media/image367.png"/><Relationship Id="rId7" Type="http://schemas.openxmlformats.org/officeDocument/2006/relationships/image" Target="../media/image370.emf"/><Relationship Id="rId12" Type="http://schemas.openxmlformats.org/officeDocument/2006/relationships/image" Target="../media/image37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272.png"/><Relationship Id="rId5" Type="http://schemas.openxmlformats.org/officeDocument/2006/relationships/image" Target="../media/image369.png"/><Relationship Id="rId10" Type="http://schemas.openxmlformats.org/officeDocument/2006/relationships/image" Target="../media/image373.png"/><Relationship Id="rId4" Type="http://schemas.openxmlformats.org/officeDocument/2006/relationships/image" Target="../media/image368.png"/><Relationship Id="rId9" Type="http://schemas.openxmlformats.org/officeDocument/2006/relationships/image" Target="../media/image372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8.png"/><Relationship Id="rId5" Type="http://schemas.openxmlformats.org/officeDocument/2006/relationships/image" Target="../media/image377.emf"/><Relationship Id="rId4" Type="http://schemas.openxmlformats.org/officeDocument/2006/relationships/image" Target="../media/image376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png"/><Relationship Id="rId3" Type="http://schemas.openxmlformats.org/officeDocument/2006/relationships/image" Target="../media/image379.png"/><Relationship Id="rId7" Type="http://schemas.openxmlformats.org/officeDocument/2006/relationships/image" Target="../media/image383.png"/><Relationship Id="rId12" Type="http://schemas.openxmlformats.org/officeDocument/2006/relationships/image" Target="../media/image272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2.png"/><Relationship Id="rId11" Type="http://schemas.openxmlformats.org/officeDocument/2006/relationships/image" Target="../media/image387.png"/><Relationship Id="rId5" Type="http://schemas.openxmlformats.org/officeDocument/2006/relationships/image" Target="../media/image381.png"/><Relationship Id="rId10" Type="http://schemas.openxmlformats.org/officeDocument/2006/relationships/image" Target="../media/image386.png"/><Relationship Id="rId4" Type="http://schemas.openxmlformats.org/officeDocument/2006/relationships/image" Target="../media/image380.png"/><Relationship Id="rId9" Type="http://schemas.openxmlformats.org/officeDocument/2006/relationships/image" Target="../media/image385.pn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8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2.png"/><Relationship Id="rId3" Type="http://schemas.openxmlformats.org/officeDocument/2006/relationships/image" Target="../media/image389.png"/><Relationship Id="rId7" Type="http://schemas.openxmlformats.org/officeDocument/2006/relationships/image" Target="../media/image393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2.png"/><Relationship Id="rId5" Type="http://schemas.openxmlformats.org/officeDocument/2006/relationships/image" Target="../media/image391.png"/><Relationship Id="rId4" Type="http://schemas.openxmlformats.org/officeDocument/2006/relationships/image" Target="../media/image390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2" Type="http://schemas.openxmlformats.org/officeDocument/2006/relationships/image" Target="../media/image39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13" Type="http://schemas.openxmlformats.org/officeDocument/2006/relationships/image" Target="../media/image406.png"/><Relationship Id="rId3" Type="http://schemas.openxmlformats.org/officeDocument/2006/relationships/image" Target="../media/image396.png"/><Relationship Id="rId7" Type="http://schemas.openxmlformats.org/officeDocument/2006/relationships/image" Target="../media/image400.png"/><Relationship Id="rId12" Type="http://schemas.openxmlformats.org/officeDocument/2006/relationships/image" Target="../media/image405.png"/><Relationship Id="rId2" Type="http://schemas.openxmlformats.org/officeDocument/2006/relationships/notesSlide" Target="../notesSlides/notesSlide57.xml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9.png"/><Relationship Id="rId11" Type="http://schemas.openxmlformats.org/officeDocument/2006/relationships/image" Target="../media/image404.png"/><Relationship Id="rId5" Type="http://schemas.openxmlformats.org/officeDocument/2006/relationships/image" Target="../media/image398.png"/><Relationship Id="rId15" Type="http://schemas.openxmlformats.org/officeDocument/2006/relationships/image" Target="../media/image61.png"/><Relationship Id="rId10" Type="http://schemas.openxmlformats.org/officeDocument/2006/relationships/image" Target="../media/image403.png"/><Relationship Id="rId4" Type="http://schemas.openxmlformats.org/officeDocument/2006/relationships/image" Target="../media/image397.png"/><Relationship Id="rId9" Type="http://schemas.openxmlformats.org/officeDocument/2006/relationships/image" Target="../media/image402.png"/><Relationship Id="rId14" Type="http://schemas.openxmlformats.org/officeDocument/2006/relationships/image" Target="../media/image40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1690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608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345724" y="2567361"/>
            <a:ext cx="345422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36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860235" y="120703"/>
            <a:ext cx="67922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CACHE3HI_1690_63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 showed a dose dependent displacement of ADP-ribose peptide by HTRF and binding response by SPR. Among them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CACHE3HI_1690_63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19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98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F0BAA9-99B9-12A7-12FB-14B3CD472D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198" t="29200" r="6174" b="29780"/>
          <a:stretch/>
        </p:blipFill>
        <p:spPr bwMode="auto">
          <a:xfrm>
            <a:off x="169642" y="410655"/>
            <a:ext cx="2868452" cy="1820753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4CA9DE-9E82-1746-D213-B84915A333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34" t="29692" r="6200" b="28055"/>
          <a:stretch/>
        </p:blipFill>
        <p:spPr bwMode="auto">
          <a:xfrm>
            <a:off x="174564" y="2264028"/>
            <a:ext cx="2303062" cy="150178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36ECD6-AB39-4B50-D2AF-08618B185E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376" y="2313567"/>
            <a:ext cx="1568577" cy="11154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1F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62457" y="2601052"/>
            <a:ext cx="2226247" cy="1477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600-00000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546" t="24870" r="3546" b="32534"/>
          <a:stretch/>
        </p:blipFill>
        <p:spPr bwMode="auto">
          <a:xfrm>
            <a:off x="5214893" y="4120590"/>
            <a:ext cx="2973440" cy="189068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700-00000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183" t="27384" r="4451" b="33093"/>
          <a:stretch/>
        </p:blipFill>
        <p:spPr bwMode="auto">
          <a:xfrm>
            <a:off x="8256378" y="4256948"/>
            <a:ext cx="2892056" cy="175432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176729-1CE1-9412-EEAC-A1BE4956C4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77626" y="4611929"/>
            <a:ext cx="1198072" cy="1162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7D94CE-DACF-30C3-DACE-A72E151836D9}"/>
              </a:ext>
            </a:extLst>
          </p:cNvPr>
          <p:cNvSpPr txBox="1"/>
          <p:nvPr/>
        </p:nvSpPr>
        <p:spPr>
          <a:xfrm>
            <a:off x="2551313" y="5730506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0.21</a:t>
            </a:r>
          </a:p>
          <a:p>
            <a:r>
              <a:rPr lang="en-US" sz="1000" dirty="0"/>
              <a:t>Ki:11 µM</a:t>
            </a:r>
          </a:p>
        </p:txBody>
      </p:sp>
    </p:spTree>
    <p:extLst>
      <p:ext uri="{BB962C8B-B14F-4D97-AF65-F5344CB8AC3E}">
        <p14:creationId xmlns:p14="http://schemas.microsoft.com/office/powerpoint/2010/main" val="2007570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F14EAA-7BAD-4AE9-56A4-0E14FA5DEE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" t="25362" r="15216" b="30145"/>
          <a:stretch/>
        </p:blipFill>
        <p:spPr>
          <a:xfrm>
            <a:off x="824948" y="1610139"/>
            <a:ext cx="10157792" cy="3051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8C2A15-2E9E-73E7-4A23-CF86A176269E}"/>
              </a:ext>
            </a:extLst>
          </p:cNvPr>
          <p:cNvSpPr txBox="1"/>
          <p:nvPr/>
        </p:nvSpPr>
        <p:spPr>
          <a:xfrm>
            <a:off x="1817203" y="1689650"/>
            <a:ext cx="93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B88224-ECFD-FAA6-4A82-C433AAD78F69}"/>
              </a:ext>
            </a:extLst>
          </p:cNvPr>
          <p:cNvSpPr txBox="1"/>
          <p:nvPr/>
        </p:nvSpPr>
        <p:spPr>
          <a:xfrm>
            <a:off x="3947490" y="2279372"/>
            <a:ext cx="93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46957B-7755-6A5B-D35B-197001985C3B}"/>
              </a:ext>
            </a:extLst>
          </p:cNvPr>
          <p:cNvSpPr txBox="1"/>
          <p:nvPr/>
        </p:nvSpPr>
        <p:spPr>
          <a:xfrm>
            <a:off x="8002403" y="2279372"/>
            <a:ext cx="93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254481-9DD2-9EA2-3A89-41DFE6AAE166}"/>
              </a:ext>
            </a:extLst>
          </p:cNvPr>
          <p:cNvSpPr txBox="1"/>
          <p:nvPr/>
        </p:nvSpPr>
        <p:spPr>
          <a:xfrm>
            <a:off x="9933907" y="2125483"/>
            <a:ext cx="93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F66D83-8CF0-A51F-C3A2-D0F6A768168C}"/>
              </a:ext>
            </a:extLst>
          </p:cNvPr>
          <p:cNvSpPr txBox="1"/>
          <p:nvPr/>
        </p:nvSpPr>
        <p:spPr>
          <a:xfrm>
            <a:off x="3015119" y="3800059"/>
            <a:ext cx="93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71F891-621F-E346-868B-07CEB6BB7A45}"/>
              </a:ext>
            </a:extLst>
          </p:cNvPr>
          <p:cNvSpPr txBox="1"/>
          <p:nvPr/>
        </p:nvSpPr>
        <p:spPr>
          <a:xfrm>
            <a:off x="8002403" y="3652795"/>
            <a:ext cx="932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4E7DFC-F818-2083-784A-5D4264DB9340}"/>
              </a:ext>
            </a:extLst>
          </p:cNvPr>
          <p:cNvSpPr txBox="1"/>
          <p:nvPr/>
        </p:nvSpPr>
        <p:spPr>
          <a:xfrm>
            <a:off x="4879861" y="3953947"/>
            <a:ext cx="13144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9C3B47C-59EE-427B-0A1E-11679403148D}"/>
              </a:ext>
            </a:extLst>
          </p:cNvPr>
          <p:cNvSpPr txBox="1"/>
          <p:nvPr/>
        </p:nvSpPr>
        <p:spPr>
          <a:xfrm>
            <a:off x="5115614" y="557408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0166851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30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200" t="26986" r="4141" b="32532"/>
          <a:stretch/>
        </p:blipFill>
        <p:spPr bwMode="auto">
          <a:xfrm>
            <a:off x="2032522" y="2595986"/>
            <a:ext cx="2695548" cy="165112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108" t="26986" r="6341" b="32532"/>
          <a:stretch/>
        </p:blipFill>
        <p:spPr bwMode="auto">
          <a:xfrm>
            <a:off x="8331361" y="2565639"/>
            <a:ext cx="2612649" cy="1675424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2032522" y="4603479"/>
            <a:ext cx="269554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CACHE3-HO_1690_43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3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–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75</a:t>
            </a:r>
            <a:r>
              <a:rPr lang="en-US" sz="1200" dirty="0">
                <a:latin typeface="Calibri" panose="020F0502020204030204"/>
                <a:cs typeface="Arial" panose="020B0604020202020204" pitchFamily="34" charset="0"/>
              </a:rPr>
              <a:t>% binding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96B1F-0FC8-4908-AE72-B3CF9D24E0B5}"/>
              </a:ext>
            </a:extLst>
          </p:cNvPr>
          <p:cNvSpPr txBox="1"/>
          <p:nvPr/>
        </p:nvSpPr>
        <p:spPr>
          <a:xfrm>
            <a:off x="5133456" y="4585638"/>
            <a:ext cx="299748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31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114%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42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137%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344D7-672F-4EBE-A56E-A6F44F5CF976}"/>
              </a:ext>
            </a:extLst>
          </p:cNvPr>
          <p:cNvSpPr txBox="1"/>
          <p:nvPr/>
        </p:nvSpPr>
        <p:spPr>
          <a:xfrm>
            <a:off x="8344127" y="4585638"/>
            <a:ext cx="269411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CACHE3-HO_1690_40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60 µM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51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96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000000-0008-0000-0300-00001A01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86187" y="2595986"/>
            <a:ext cx="1510936" cy="100505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0000000-0008-0000-0600-00001A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430" t="29018" r="5040" b="27455"/>
          <a:stretch/>
        </p:blipFill>
        <p:spPr bwMode="auto">
          <a:xfrm>
            <a:off x="5133456" y="610643"/>
            <a:ext cx="2694656" cy="1796858"/>
          </a:xfrm>
          <a:prstGeom prst="rect">
            <a:avLst/>
          </a:prstGeom>
          <a:noFill/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0000000-0008-0000-0700-00001A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710" t="29283" r="6341" b="30500"/>
          <a:stretch/>
        </p:blipFill>
        <p:spPr bwMode="auto">
          <a:xfrm>
            <a:off x="5043568" y="2571772"/>
            <a:ext cx="2616199" cy="1622305"/>
          </a:xfrm>
          <a:prstGeom prst="rect">
            <a:avLst/>
          </a:prstGeom>
          <a:noFill/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0000000-0008-0000-0300-000001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17923" r="21507"/>
          <a:stretch/>
        </p:blipFill>
        <p:spPr>
          <a:xfrm>
            <a:off x="10008704" y="2426308"/>
            <a:ext cx="935306" cy="10271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0000000-0008-0000-0300-000004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493185" y="2366949"/>
            <a:ext cx="1334927" cy="8879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5798" t="26073" r="6341" b="31116"/>
          <a:stretch/>
        </p:blipFill>
        <p:spPr bwMode="auto">
          <a:xfrm>
            <a:off x="8344127" y="576011"/>
            <a:ext cx="2613991" cy="176648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600-000030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4199" t="26073" r="6341" b="31705"/>
          <a:stretch/>
        </p:blipFill>
        <p:spPr bwMode="auto">
          <a:xfrm>
            <a:off x="2032523" y="578059"/>
            <a:ext cx="2694656" cy="176387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C171DE-4B4A-A26A-E23A-B0951CD78155}"/>
              </a:ext>
            </a:extLst>
          </p:cNvPr>
          <p:cNvSpPr txBox="1"/>
          <p:nvPr/>
        </p:nvSpPr>
        <p:spPr>
          <a:xfrm>
            <a:off x="1175567" y="1057776"/>
            <a:ext cx="901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15ECF4-FFEE-6B0A-83AD-4DF2F6FD0B4C}"/>
              </a:ext>
            </a:extLst>
          </p:cNvPr>
          <p:cNvSpPr txBox="1"/>
          <p:nvPr/>
        </p:nvSpPr>
        <p:spPr>
          <a:xfrm>
            <a:off x="10923141" y="105777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F0C9C-D472-280C-F170-0D6DB0F1ACD8}"/>
              </a:ext>
            </a:extLst>
          </p:cNvPr>
          <p:cNvSpPr txBox="1"/>
          <p:nvPr/>
        </p:nvSpPr>
        <p:spPr>
          <a:xfrm>
            <a:off x="4637205" y="1057776"/>
            <a:ext cx="10810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BD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82037" y="94246"/>
            <a:ext cx="1445294" cy="9635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8D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590846" y="32651"/>
            <a:ext cx="1414485" cy="942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A2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548036" y="52341"/>
            <a:ext cx="1382438" cy="92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05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700-00004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806" t="26152" r="6432" b="32651"/>
          <a:stretch/>
        </p:blipFill>
        <p:spPr bwMode="auto">
          <a:xfrm>
            <a:off x="7601837" y="2523876"/>
            <a:ext cx="2840762" cy="1828551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3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325" t="26152" r="3990" b="32651"/>
          <a:stretch/>
        </p:blipFill>
        <p:spPr bwMode="auto">
          <a:xfrm>
            <a:off x="1775138" y="2420430"/>
            <a:ext cx="2902276" cy="182855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48A9203-7B80-1B7E-82D7-D1F2B86E75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885" t="27830" r="8134" b="31949"/>
          <a:stretch/>
        </p:blipFill>
        <p:spPr>
          <a:xfrm>
            <a:off x="4720013" y="2523876"/>
            <a:ext cx="2751974" cy="17851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1775138" y="4593379"/>
            <a:ext cx="256884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CACHE3-HO_1690_41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 7 µM –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93</a:t>
            </a:r>
            <a:r>
              <a:rPr lang="en-US" sz="1200" dirty="0">
                <a:latin typeface="Calibri" panose="020F0502020204030204"/>
                <a:cs typeface="Arial" panose="020B0604020202020204" pitchFamily="34" charset="0"/>
              </a:rPr>
              <a:t>% binding</a:t>
            </a:r>
            <a:endParaRPr kumimoji="0" lang="en-US" sz="12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 12 µM –</a:t>
            </a:r>
            <a:r>
              <a:rPr lang="en-US" sz="1200" dirty="0">
                <a:latin typeface="Calibri" panose="020F0502020204030204"/>
                <a:cs typeface="Arial" panose="020B0604020202020204" pitchFamily="34" charset="0"/>
              </a:rPr>
              <a:t>108%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(solub@50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96B1F-0FC8-4908-AE72-B3CF9D24E0B5}"/>
              </a:ext>
            </a:extLst>
          </p:cNvPr>
          <p:cNvSpPr txBox="1"/>
          <p:nvPr/>
        </p:nvSpPr>
        <p:spPr>
          <a:xfrm>
            <a:off x="4739205" y="4608881"/>
            <a:ext cx="2750583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CACHE3-HO_1690_33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 – 109%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binding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lang="en-US" sz="1200" dirty="0"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344D7-672F-4EBE-A56E-A6F44F5CF976}"/>
              </a:ext>
            </a:extLst>
          </p:cNvPr>
          <p:cNvSpPr txBox="1"/>
          <p:nvPr/>
        </p:nvSpPr>
        <p:spPr>
          <a:xfrm>
            <a:off x="7744779" y="4525962"/>
            <a:ext cx="269782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38 µ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lang="en-US" sz="1200" dirty="0">
                <a:latin typeface="Calibri" panose="020F0502020204030204"/>
                <a:cs typeface="Arial" panose="020B0604020202020204" pitchFamily="34" charset="0"/>
              </a:rPr>
              <a:t>57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100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103% binding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300-0000E1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37661" y="2585489"/>
            <a:ext cx="1438446" cy="95683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8-0000-0300-00001C01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15095" y="2585489"/>
            <a:ext cx="1438445" cy="95683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300-00001B01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95049" y="2676884"/>
            <a:ext cx="1544156" cy="10271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DE68A5-81F4-AC38-25E8-6BF18C1EAF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85" t="26150" r="8134" b="31293"/>
          <a:stretch/>
        </p:blipFill>
        <p:spPr>
          <a:xfrm>
            <a:off x="4720013" y="531656"/>
            <a:ext cx="2751973" cy="18887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3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6085" t="26152" r="6314" b="31294"/>
          <a:stretch/>
        </p:blipFill>
        <p:spPr bwMode="auto">
          <a:xfrm>
            <a:off x="1862447" y="531655"/>
            <a:ext cx="2803576" cy="1888775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600-00004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6085" t="26152" r="6314" b="31294"/>
          <a:stretch/>
        </p:blipFill>
        <p:spPr bwMode="auto">
          <a:xfrm>
            <a:off x="7639023" y="531216"/>
            <a:ext cx="2803576" cy="188877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31B8D3-031F-806F-E6E3-8FC0C4D7C4E3}"/>
              </a:ext>
            </a:extLst>
          </p:cNvPr>
          <p:cNvSpPr txBox="1"/>
          <p:nvPr/>
        </p:nvSpPr>
        <p:spPr>
          <a:xfrm>
            <a:off x="10442599" y="86273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D60D96-7042-F020-CE78-B61563CC4B31}"/>
              </a:ext>
            </a:extLst>
          </p:cNvPr>
          <p:cNvSpPr txBox="1"/>
          <p:nvPr/>
        </p:nvSpPr>
        <p:spPr>
          <a:xfrm>
            <a:off x="6760245" y="78130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887B96-5F07-977D-EA8E-C19DDD22555A}"/>
              </a:ext>
            </a:extLst>
          </p:cNvPr>
          <p:cNvSpPr txBox="1"/>
          <p:nvPr/>
        </p:nvSpPr>
        <p:spPr>
          <a:xfrm>
            <a:off x="1021227" y="97108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AB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80418" y="0"/>
            <a:ext cx="1456631" cy="9710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000-00006900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468746" y="34682"/>
            <a:ext cx="1390552" cy="9270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000-0000B400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091943" y="52629"/>
            <a:ext cx="1264577" cy="84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181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5012918" y="5039173"/>
            <a:ext cx="40536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CACHE3HI_1690_87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70 µM  – 105% binding</a:t>
            </a:r>
          </a:p>
          <a:p>
            <a:pPr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109%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US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mild binding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36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2AF60E-0308-0CC5-7BEB-EC77C93D2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894" t="29262" r="5384" b="28417"/>
          <a:stretch/>
        </p:blipFill>
        <p:spPr bwMode="auto">
          <a:xfrm>
            <a:off x="4670354" y="967667"/>
            <a:ext cx="3133012" cy="200490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1D912D-6C15-9E92-19CF-78AC859038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774" t="29692" r="6240" b="28055"/>
          <a:stretch/>
        </p:blipFill>
        <p:spPr bwMode="auto">
          <a:xfrm>
            <a:off x="4787461" y="3056974"/>
            <a:ext cx="2756339" cy="181512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7F578D-0E5E-2AC8-094D-0D66C1375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4681" y="3103826"/>
            <a:ext cx="1697369" cy="13535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CDAD07E-5094-002B-E81B-F20FD58E35FC}"/>
              </a:ext>
            </a:extLst>
          </p:cNvPr>
          <p:cNvSpPr txBox="1"/>
          <p:nvPr/>
        </p:nvSpPr>
        <p:spPr>
          <a:xfrm>
            <a:off x="3791235" y="156834"/>
            <a:ext cx="6151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HIT MOLECULE that was not followed up for round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B92A2E-0DAF-119C-1BD8-9D762BAF7332}"/>
              </a:ext>
            </a:extLst>
          </p:cNvPr>
          <p:cNvSpPr txBox="1"/>
          <p:nvPr/>
        </p:nvSpPr>
        <p:spPr>
          <a:xfrm>
            <a:off x="8379883" y="126223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Ki:177 µM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7B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245968" y="461398"/>
            <a:ext cx="1131409" cy="181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369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458696" y="2520153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97%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164348" y="100292"/>
            <a:ext cx="72579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CACHE3HI_1690_92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the re-supplied parent molecule showed a dose dependent displacement of ADP-ribose peptide by HTRF.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by SPR with a tendency to reach saturation (1 compound was sticky)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CACHE3HI_1690_92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38 µM  – 116%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CC7356-1868-C84B-2995-EAE0456FA1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038" t="28436" r="5118" b="29660"/>
          <a:stretch/>
        </p:blipFill>
        <p:spPr bwMode="auto">
          <a:xfrm>
            <a:off x="105642" y="384322"/>
            <a:ext cx="2610034" cy="1669774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3DD9CF-7086-095D-E699-8E9C7AB31A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852" t="29999" r="3830" b="28951"/>
          <a:stretch/>
        </p:blipFill>
        <p:spPr bwMode="auto">
          <a:xfrm>
            <a:off x="41357" y="2155789"/>
            <a:ext cx="2627417" cy="162030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29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972" t="9586" r="21026" b="12057"/>
          <a:stretch/>
        </p:blipFill>
        <p:spPr>
          <a:xfrm>
            <a:off x="2319179" y="2232535"/>
            <a:ext cx="1343992" cy="12050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8408C7-5323-0DD3-3A82-25BF6A32C7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972" t="9586" r="21026" b="12057"/>
          <a:stretch/>
        </p:blipFill>
        <p:spPr>
          <a:xfrm>
            <a:off x="8350752" y="2728291"/>
            <a:ext cx="1282030" cy="1149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600-00000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107" t="25816" r="6004" b="31862"/>
          <a:stretch/>
        </p:blipFill>
        <p:spPr bwMode="auto">
          <a:xfrm>
            <a:off x="5498337" y="4120591"/>
            <a:ext cx="2812773" cy="187849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700-00000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251" t="26488" r="5383" b="31191"/>
          <a:stretch/>
        </p:blipFill>
        <p:spPr bwMode="auto">
          <a:xfrm>
            <a:off x="8390393" y="4120591"/>
            <a:ext cx="2892056" cy="187849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03C616E-0EF2-4E90-B571-5F330A7CBC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26140" y="4463512"/>
            <a:ext cx="1858204" cy="236177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32C8E8-56D1-4318-B883-10477C26B925}"/>
              </a:ext>
            </a:extLst>
          </p:cNvPr>
          <p:cNvSpPr txBox="1"/>
          <p:nvPr/>
        </p:nvSpPr>
        <p:spPr>
          <a:xfrm>
            <a:off x="1488764" y="5087249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000-000093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016616" y="2389447"/>
            <a:ext cx="778668" cy="12458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61F5D4F-FE2C-A166-9A4C-0A8980FE5F65}"/>
              </a:ext>
            </a:extLst>
          </p:cNvPr>
          <p:cNvSpPr txBox="1"/>
          <p:nvPr/>
        </p:nvSpPr>
        <p:spPr>
          <a:xfrm>
            <a:off x="4411721" y="342215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3890864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431AEB-B5C2-D1FB-B147-C79FDB1F85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5" t="25217" r="19865" b="21449"/>
          <a:stretch/>
        </p:blipFill>
        <p:spPr>
          <a:xfrm>
            <a:off x="1113183" y="1182756"/>
            <a:ext cx="9601200" cy="36576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9166CD-ACB9-E594-A6B6-2ACE884F37A1}"/>
              </a:ext>
            </a:extLst>
          </p:cNvPr>
          <p:cNvSpPr txBox="1"/>
          <p:nvPr/>
        </p:nvSpPr>
        <p:spPr>
          <a:xfrm>
            <a:off x="1340125" y="221642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2A74ED-3FBD-3AC6-5C2D-1E4221CEAACB}"/>
              </a:ext>
            </a:extLst>
          </p:cNvPr>
          <p:cNvSpPr txBox="1"/>
          <p:nvPr/>
        </p:nvSpPr>
        <p:spPr>
          <a:xfrm>
            <a:off x="3585542" y="1262271"/>
            <a:ext cx="7578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slow on/off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0BB41A-115B-FCB1-BEC5-EDED818EE527}"/>
              </a:ext>
            </a:extLst>
          </p:cNvPr>
          <p:cNvSpPr txBox="1"/>
          <p:nvPr/>
        </p:nvSpPr>
        <p:spPr>
          <a:xfrm>
            <a:off x="1113183" y="355786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0A882E-A2B3-BADA-EFC5-E117584A2B40}"/>
              </a:ext>
            </a:extLst>
          </p:cNvPr>
          <p:cNvSpPr txBox="1"/>
          <p:nvPr/>
        </p:nvSpPr>
        <p:spPr>
          <a:xfrm>
            <a:off x="5125553" y="267027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4003745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2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871" t="25592" r="5695" b="31191"/>
          <a:stretch/>
        </p:blipFill>
        <p:spPr bwMode="auto">
          <a:xfrm>
            <a:off x="6271591" y="2556225"/>
            <a:ext cx="2926291" cy="191825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4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107" t="25937" r="6721" b="32758"/>
          <a:stretch/>
        </p:blipFill>
        <p:spPr bwMode="auto">
          <a:xfrm>
            <a:off x="2713383" y="2595127"/>
            <a:ext cx="2789828" cy="1833339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2713383" y="4653239"/>
            <a:ext cx="355820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CACHE3-HO_1690_34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112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147%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344D7-672F-4EBE-A56E-A6F44F5CF976}"/>
              </a:ext>
            </a:extLst>
          </p:cNvPr>
          <p:cNvSpPr txBox="1"/>
          <p:nvPr/>
        </p:nvSpPr>
        <p:spPr>
          <a:xfrm>
            <a:off x="6448680" y="4653239"/>
            <a:ext cx="340099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CACHE3-HO_1690_3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137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65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25% binding</a:t>
            </a:r>
          </a:p>
          <a:p>
            <a:pPr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521D32A-593A-4D9C-BFA5-6C8FEE6FBE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30269" r="33119"/>
          <a:stretch/>
        </p:blipFill>
        <p:spPr>
          <a:xfrm>
            <a:off x="8149178" y="2275643"/>
            <a:ext cx="775657" cy="140929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8-0000-0300-000012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616" r="19495"/>
          <a:stretch/>
        </p:blipFill>
        <p:spPr>
          <a:xfrm>
            <a:off x="4587692" y="2227533"/>
            <a:ext cx="997623" cy="11080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4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316" t="27368" r="2247" b="32225"/>
          <a:stretch/>
        </p:blipFill>
        <p:spPr bwMode="auto">
          <a:xfrm>
            <a:off x="2713383" y="535937"/>
            <a:ext cx="2869539" cy="173970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2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5266" t="28039" r="5073" b="32767"/>
          <a:stretch/>
        </p:blipFill>
        <p:spPr bwMode="auto">
          <a:xfrm>
            <a:off x="6328343" y="535935"/>
            <a:ext cx="2869539" cy="1739707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06935F-E1AE-7697-A654-BB7DA9689715}"/>
              </a:ext>
            </a:extLst>
          </p:cNvPr>
          <p:cNvSpPr txBox="1"/>
          <p:nvPr/>
        </p:nvSpPr>
        <p:spPr>
          <a:xfrm>
            <a:off x="1655934" y="117415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8F722BE-325B-9D01-336D-CBEADB531BA2}"/>
              </a:ext>
            </a:extLst>
          </p:cNvPr>
          <p:cNvSpPr txBox="1"/>
          <p:nvPr/>
        </p:nvSpPr>
        <p:spPr>
          <a:xfrm>
            <a:off x="9346010" y="132497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Ki:119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72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93811" y="216453"/>
            <a:ext cx="1428750" cy="952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2D8F4B-6FB0-89E3-C675-EB0EF477D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89639" y="255353"/>
            <a:ext cx="1662782" cy="111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32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1696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0937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4913380" y="2259287"/>
            <a:ext cx="380504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 µM – 88%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552122" y="120703"/>
            <a:ext cx="75601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CACHE3HI_1696_6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the re-supplied parent molecule showed a dose dependent displacement of ADP-ribose peptide by HTRF.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dose dependent binding response by SPR, however, only 2 of them showed a tendency to reach saturation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CACHE3HI_1696_6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51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73%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25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000-00003A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6512" t="7611" r="24490" b="14032"/>
          <a:stretch/>
        </p:blipFill>
        <p:spPr>
          <a:xfrm>
            <a:off x="2406856" y="2412759"/>
            <a:ext cx="1200651" cy="12743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EAFB85-1555-E73E-F981-C6D323D56E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6512" t="7611" r="24490" b="14032"/>
          <a:stretch/>
        </p:blipFill>
        <p:spPr>
          <a:xfrm>
            <a:off x="8425149" y="2259287"/>
            <a:ext cx="1212183" cy="12866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EA1204-5270-0269-2D0E-C2533A33B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872" t="29424" r="4762" b="28478"/>
          <a:stretch/>
        </p:blipFill>
        <p:spPr bwMode="auto">
          <a:xfrm>
            <a:off x="79742" y="372418"/>
            <a:ext cx="2892057" cy="1868557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0E292A-85DD-987C-58EB-A3239F9FED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486" t="29692" r="5073" b="28503"/>
          <a:stretch/>
        </p:blipFill>
        <p:spPr bwMode="auto">
          <a:xfrm>
            <a:off x="174564" y="2289817"/>
            <a:ext cx="2326378" cy="1508036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BE63D2-E07D-41F5-9CAF-ABD54CA6DF38}"/>
              </a:ext>
            </a:extLst>
          </p:cNvPr>
          <p:cNvSpPr txBox="1"/>
          <p:nvPr/>
        </p:nvSpPr>
        <p:spPr>
          <a:xfrm>
            <a:off x="1338637" y="5151704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600-000006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621" t="26829" r="6314" b="31862"/>
          <a:stretch/>
        </p:blipFill>
        <p:spPr bwMode="auto">
          <a:xfrm>
            <a:off x="4913380" y="4050413"/>
            <a:ext cx="2786414" cy="183355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700-000006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5379" t="27105" r="7557" b="31586"/>
          <a:stretch/>
        </p:blipFill>
        <p:spPr bwMode="auto">
          <a:xfrm>
            <a:off x="7808699" y="4142213"/>
            <a:ext cx="2786414" cy="1833553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05CCD7F-D772-48D0-BA33-DFF60ED236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2572" y="4612505"/>
            <a:ext cx="1658188" cy="20317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692F1-D53F-6B1A-C092-D2E93D152CA6}"/>
              </a:ext>
            </a:extLst>
          </p:cNvPr>
          <p:cNvSpPr txBox="1"/>
          <p:nvPr/>
        </p:nvSpPr>
        <p:spPr>
          <a:xfrm>
            <a:off x="3875817" y="351542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F9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99607" y="2406724"/>
            <a:ext cx="652515" cy="104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91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166528" y="462167"/>
            <a:ext cx="3686366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605428" y="2219376"/>
            <a:ext cx="270775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 µM – 37%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954704" y="64455"/>
            <a:ext cx="7340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, including parent molecule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CACHE3HI_1690_36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 submitted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 showed a dose dependent displacement of ADP-ribose peptide by HTRF.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compounds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showed dose dependent binding by SPR.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332940" y="4238265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CACHE3HI_1690_36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47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1063750" y="526622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4C3F6DF-B009-FD3E-E5C0-11836EA8B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466" t="29298" r="5583" b="29112"/>
          <a:stretch/>
        </p:blipFill>
        <p:spPr bwMode="auto">
          <a:xfrm>
            <a:off x="332940" y="982795"/>
            <a:ext cx="2592004" cy="171947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D16100-34E8-23BC-49B1-FE8958CD8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865" t="30519" r="4762" b="28727"/>
          <a:stretch/>
        </p:blipFill>
        <p:spPr bwMode="auto">
          <a:xfrm>
            <a:off x="332940" y="2702265"/>
            <a:ext cx="2412051" cy="1508568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64BAD0-DD69-DA76-412C-0F3566F1F2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7912" y="2324277"/>
            <a:ext cx="2092617" cy="13906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600-00000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637" t="29239" r="4480" b="29560"/>
          <a:stretch/>
        </p:blipFill>
        <p:spPr bwMode="auto">
          <a:xfrm>
            <a:off x="8881325" y="4191797"/>
            <a:ext cx="3004613" cy="1828801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00000-0008-0000-0700-00000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605" t="30919" r="2249" b="27879"/>
          <a:stretch/>
        </p:blipFill>
        <p:spPr bwMode="auto">
          <a:xfrm>
            <a:off x="5300117" y="4089946"/>
            <a:ext cx="3013068" cy="182880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6E3B663-475D-23C3-F97C-D65E7D9781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00" r="13232"/>
          <a:stretch/>
        </p:blipFill>
        <p:spPr>
          <a:xfrm>
            <a:off x="2593462" y="2690256"/>
            <a:ext cx="1197553" cy="1200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7019C7-C772-CBC5-DE25-8338C2E6C8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9752" y="5063299"/>
            <a:ext cx="1155700" cy="1168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14DD23-CDD7-28B6-C80C-CCBC3CDE21C2}"/>
              </a:ext>
            </a:extLst>
          </p:cNvPr>
          <p:cNvSpPr txBox="1"/>
          <p:nvPr/>
        </p:nvSpPr>
        <p:spPr>
          <a:xfrm>
            <a:off x="2306660" y="6119256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0.22</a:t>
            </a:r>
          </a:p>
          <a:p>
            <a:r>
              <a:rPr lang="en-US" sz="1000" dirty="0"/>
              <a:t>Ki:78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3523B9-8DCE-D5C8-FB22-5473B085619F}"/>
              </a:ext>
            </a:extLst>
          </p:cNvPr>
          <p:cNvSpPr txBox="1"/>
          <p:nvPr/>
        </p:nvSpPr>
        <p:spPr>
          <a:xfrm>
            <a:off x="3374250" y="6294172"/>
            <a:ext cx="2024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Closest analog published in PNAS before CACHE3 was launched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930B290-1081-EFE1-836A-7D44610174D4}"/>
              </a:ext>
            </a:extLst>
          </p:cNvPr>
          <p:cNvCxnSpPr>
            <a:cxnSpLocks/>
          </p:cNvCxnSpPr>
          <p:nvPr/>
        </p:nvCxnSpPr>
        <p:spPr>
          <a:xfrm flipH="1" flipV="1">
            <a:off x="3568544" y="6004214"/>
            <a:ext cx="284350" cy="28995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56165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64F9B7-BB9A-36E1-887F-EBEF7F638E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" t="25507" r="9430" b="21884"/>
          <a:stretch/>
        </p:blipFill>
        <p:spPr>
          <a:xfrm>
            <a:off x="690426" y="1202635"/>
            <a:ext cx="11238528" cy="3766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7B2FD1-7E09-BC49-ED67-1BE6988FAF90}"/>
              </a:ext>
            </a:extLst>
          </p:cNvPr>
          <p:cNvSpPr txBox="1"/>
          <p:nvPr/>
        </p:nvSpPr>
        <p:spPr>
          <a:xfrm>
            <a:off x="1926533" y="1272207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C29FE4-4F02-1DFB-1D10-EA9A2042660F}"/>
              </a:ext>
            </a:extLst>
          </p:cNvPr>
          <p:cNvSpPr txBox="1"/>
          <p:nvPr/>
        </p:nvSpPr>
        <p:spPr>
          <a:xfrm>
            <a:off x="6419020" y="167971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50D808-EF37-000F-7FBB-96E76BC17E0F}"/>
              </a:ext>
            </a:extLst>
          </p:cNvPr>
          <p:cNvSpPr txBox="1"/>
          <p:nvPr/>
        </p:nvSpPr>
        <p:spPr>
          <a:xfrm>
            <a:off x="6568107" y="293221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4221A6-A3BA-0A42-0F3C-2C28444850BF}"/>
              </a:ext>
            </a:extLst>
          </p:cNvPr>
          <p:cNvSpPr txBox="1"/>
          <p:nvPr/>
        </p:nvSpPr>
        <p:spPr>
          <a:xfrm>
            <a:off x="5457833" y="365656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074313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1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681" t="27021" r="5694" b="32761"/>
          <a:stretch/>
        </p:blipFill>
        <p:spPr bwMode="auto">
          <a:xfrm>
            <a:off x="6367585" y="2576630"/>
            <a:ext cx="2900372" cy="178510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0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364" t="25863" r="8084" b="32084"/>
          <a:stretch/>
        </p:blipFill>
        <p:spPr bwMode="auto">
          <a:xfrm>
            <a:off x="2645637" y="2576630"/>
            <a:ext cx="2802012" cy="1866582"/>
          </a:xfrm>
          <a:prstGeom prst="rect">
            <a:avLst/>
          </a:prstGeom>
          <a:noFill/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496B1F-0FC8-4908-AE72-B3CF9D24E0B5}"/>
              </a:ext>
            </a:extLst>
          </p:cNvPr>
          <p:cNvSpPr txBox="1"/>
          <p:nvPr/>
        </p:nvSpPr>
        <p:spPr>
          <a:xfrm>
            <a:off x="2696087" y="4732494"/>
            <a:ext cx="365632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CACHE3-HO_1696_11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86 µM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(predicted)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94% binding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83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113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106%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(solub@50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344D7-672F-4EBE-A56E-A6F44F5CF976}"/>
              </a:ext>
            </a:extLst>
          </p:cNvPr>
          <p:cNvSpPr txBox="1"/>
          <p:nvPr/>
        </p:nvSpPr>
        <p:spPr>
          <a:xfrm>
            <a:off x="6548853" y="4732494"/>
            <a:ext cx="333064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100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–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74%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linear response – 267% binding</a:t>
            </a:r>
          </a:p>
          <a:p>
            <a:pPr>
              <a:defRPr/>
            </a:pP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LS (solub@3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0000000-0008-0000-0300-000017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5694" r="30822"/>
          <a:stretch/>
        </p:blipFill>
        <p:spPr>
          <a:xfrm>
            <a:off x="4613611" y="2473801"/>
            <a:ext cx="871849" cy="133367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0000000-0008-0000-0300-0000FB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7771" y="2466227"/>
            <a:ext cx="1813246" cy="12061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0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108" t="25863" r="6341" b="32661"/>
          <a:stretch/>
        </p:blipFill>
        <p:spPr bwMode="auto">
          <a:xfrm>
            <a:off x="2683448" y="498649"/>
            <a:ext cx="2802012" cy="184095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FC48D-147A-528F-4488-E331B0CE96A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84" t="25454" r="5077" b="30741"/>
          <a:stretch/>
        </p:blipFill>
        <p:spPr>
          <a:xfrm>
            <a:off x="6403419" y="464901"/>
            <a:ext cx="2920251" cy="1944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7533EE-4329-BB50-4B7F-57FED2B759C5}"/>
              </a:ext>
            </a:extLst>
          </p:cNvPr>
          <p:cNvSpPr txBox="1"/>
          <p:nvPr/>
        </p:nvSpPr>
        <p:spPr>
          <a:xfrm>
            <a:off x="1676114" y="109610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053F2D-CBF0-D24A-DFA7-85E032E00E25}"/>
              </a:ext>
            </a:extLst>
          </p:cNvPr>
          <p:cNvSpPr txBox="1"/>
          <p:nvPr/>
        </p:nvSpPr>
        <p:spPr>
          <a:xfrm>
            <a:off x="9631017" y="104817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0.37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E4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5077" y="0"/>
            <a:ext cx="1547036" cy="1031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2F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23670" y="939"/>
            <a:ext cx="1545629" cy="103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8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382950" y="2310280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87 µM –137%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CACHE3HI_1696_50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re-supplied parent molecule showed a dose dependent displacement of ADP-ribose peptide by HTRF.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confirmed binding by SPR.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CACHE3HI_1696_50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45 µM 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104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0E818-939C-1D23-8B81-F851DDBEBE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564" t="7611" r="17910" b="14032"/>
          <a:stretch/>
        </p:blipFill>
        <p:spPr>
          <a:xfrm>
            <a:off x="8611184" y="2390442"/>
            <a:ext cx="1425232" cy="10976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8B10A9-B3B6-6489-422B-80AC9F693F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41" t="29816" r="5694" b="28311"/>
          <a:stretch/>
        </p:blipFill>
        <p:spPr bwMode="auto">
          <a:xfrm>
            <a:off x="96784" y="457011"/>
            <a:ext cx="2892056" cy="1858618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39F79-E643-FF45-FDFC-D3B84879C7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934" t="29692" r="6386" b="29399"/>
          <a:stretch/>
        </p:blipFill>
        <p:spPr bwMode="auto">
          <a:xfrm>
            <a:off x="103453" y="2290023"/>
            <a:ext cx="2348947" cy="1486075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000-00002F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564" t="7611" r="17910" b="14032"/>
          <a:stretch/>
        </p:blipFill>
        <p:spPr>
          <a:xfrm>
            <a:off x="2374813" y="2464720"/>
            <a:ext cx="1232349" cy="949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600-00000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864" t="30906" r="5771" b="27221"/>
          <a:stretch/>
        </p:blipFill>
        <p:spPr bwMode="auto">
          <a:xfrm>
            <a:off x="5240169" y="4155763"/>
            <a:ext cx="2791096" cy="1793734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700-00000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723" t="28893" r="5022" b="27767"/>
          <a:stretch/>
        </p:blipFill>
        <p:spPr bwMode="auto">
          <a:xfrm>
            <a:off x="8251589" y="4040324"/>
            <a:ext cx="2898519" cy="1909173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244D026-66FD-48E4-9352-3506AACC9470}"/>
              </a:ext>
            </a:extLst>
          </p:cNvPr>
          <p:cNvSpPr txBox="1"/>
          <p:nvPr/>
        </p:nvSpPr>
        <p:spPr>
          <a:xfrm>
            <a:off x="1483652" y="5098862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F94D26-5C21-4B58-976F-7155B9C352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5509" y="4669615"/>
            <a:ext cx="1762714" cy="21883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2E7D18-73AF-72D2-997D-B42818617428}"/>
              </a:ext>
            </a:extLst>
          </p:cNvPr>
          <p:cNvSpPr txBox="1"/>
          <p:nvPr/>
        </p:nvSpPr>
        <p:spPr>
          <a:xfrm>
            <a:off x="4113853" y="316102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ED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l="5479" t="19829" r="-4529" b="20163"/>
          <a:stretch/>
        </p:blipFill>
        <p:spPr>
          <a:xfrm>
            <a:off x="4042397" y="2083746"/>
            <a:ext cx="1111352" cy="107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0380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B8AC99-E3CF-E26D-87F4-1898F00CC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9" t="25362" r="9431" b="20725"/>
          <a:stretch/>
        </p:blipFill>
        <p:spPr>
          <a:xfrm>
            <a:off x="576469" y="1162879"/>
            <a:ext cx="10783957" cy="36973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0835D61-0360-539B-B9D2-742A33CC5A75}"/>
              </a:ext>
            </a:extLst>
          </p:cNvPr>
          <p:cNvSpPr txBox="1"/>
          <p:nvPr/>
        </p:nvSpPr>
        <p:spPr>
          <a:xfrm>
            <a:off x="1668116" y="116287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9C6377-BEB1-D671-6226-33C213BD1076}"/>
              </a:ext>
            </a:extLst>
          </p:cNvPr>
          <p:cNvSpPr txBox="1"/>
          <p:nvPr/>
        </p:nvSpPr>
        <p:spPr>
          <a:xfrm>
            <a:off x="4027003" y="154387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705E0A-6078-F77A-810C-BA17450F4178}"/>
              </a:ext>
            </a:extLst>
          </p:cNvPr>
          <p:cNvSpPr txBox="1"/>
          <p:nvPr/>
        </p:nvSpPr>
        <p:spPr>
          <a:xfrm>
            <a:off x="5125553" y="267027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622436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700-00004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4012" t="27427" r="6508" b="32947"/>
          <a:stretch/>
        </p:blipFill>
        <p:spPr bwMode="auto">
          <a:xfrm>
            <a:off x="4512434" y="2650812"/>
            <a:ext cx="2863725" cy="175886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4654675" y="4716027"/>
            <a:ext cx="35258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CACHE3-HO_1696_18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44 µM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121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=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45 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119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000000-0008-0000-0300-0000F3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8174" y="2427058"/>
            <a:ext cx="2138139" cy="1422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4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964" t="27427" r="5555" b="32947"/>
          <a:stretch/>
        </p:blipFill>
        <p:spPr bwMode="auto">
          <a:xfrm>
            <a:off x="4512434" y="515019"/>
            <a:ext cx="2863725" cy="1758863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FF89A5-30BA-930E-B619-D531E2D9DF6C}"/>
              </a:ext>
            </a:extLst>
          </p:cNvPr>
          <p:cNvSpPr txBox="1"/>
          <p:nvPr/>
        </p:nvSpPr>
        <p:spPr>
          <a:xfrm>
            <a:off x="7526904" y="85246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Ki:177 µM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F9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12440" y="0"/>
            <a:ext cx="119129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46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471978" y="2690336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111%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(solub@30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285101" y="64455"/>
            <a:ext cx="679228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CACHE3HI_1696_67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 showed a dose dependent displacement of ADP-ribose peptide by HTRF.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analog and the parent compound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showed dose dependent binding by SPR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CACHE3HI_1696_67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42 µM 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000-000048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93673" y="2662076"/>
            <a:ext cx="1778051" cy="1180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201981-515B-8A72-9851-231A2048C0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657" t="28671" r="3624" b="27494"/>
          <a:stretch/>
        </p:blipFill>
        <p:spPr bwMode="auto">
          <a:xfrm>
            <a:off x="114613" y="394334"/>
            <a:ext cx="2604053" cy="1726082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35B569-B97F-B335-0069-E142A04FA0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663" t="30026" r="4762" b="28503"/>
          <a:stretch/>
        </p:blipFill>
        <p:spPr bwMode="auto">
          <a:xfrm>
            <a:off x="104335" y="2217081"/>
            <a:ext cx="2501933" cy="1571418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028130-C48E-ED38-054D-CF50A1FDAE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69185" y="2199493"/>
            <a:ext cx="1570807" cy="104257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B56C9C-9348-41AF-8606-2B8E7411E26D}"/>
              </a:ext>
            </a:extLst>
          </p:cNvPr>
          <p:cNvSpPr txBox="1"/>
          <p:nvPr/>
        </p:nvSpPr>
        <p:spPr>
          <a:xfrm>
            <a:off x="1389201" y="5104838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06A4D4-071A-4D30-8EA1-2ACF12901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5228" y="4423139"/>
            <a:ext cx="1772863" cy="2225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FF22C7-9E76-48EF-A1E2-C8E612BF5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5478" t="29623" r="5383" b="27602"/>
          <a:stretch/>
        </p:blipFill>
        <p:spPr bwMode="auto">
          <a:xfrm>
            <a:off x="5437459" y="4435683"/>
            <a:ext cx="2852804" cy="189860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700-000010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5478" t="30743" r="6314" b="29040"/>
          <a:stretch/>
        </p:blipFill>
        <p:spPr bwMode="auto">
          <a:xfrm>
            <a:off x="8493673" y="4505257"/>
            <a:ext cx="2822986" cy="178510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33D318-ABA6-B641-7E05-6C2B855ECB33}"/>
              </a:ext>
            </a:extLst>
          </p:cNvPr>
          <p:cNvSpPr txBox="1"/>
          <p:nvPr/>
        </p:nvSpPr>
        <p:spPr>
          <a:xfrm>
            <a:off x="4111659" y="303637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0501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36076" y="1903678"/>
            <a:ext cx="743623" cy="118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366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0C5784-4CDB-7896-FACE-4EF3264E87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7" t="25185" r="16833" b="23111"/>
          <a:stretch/>
        </p:blipFill>
        <p:spPr>
          <a:xfrm>
            <a:off x="1186511" y="1548296"/>
            <a:ext cx="9966960" cy="3545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B648EB-D0DF-29E1-F3EE-E5DE83AD498F}"/>
              </a:ext>
            </a:extLst>
          </p:cNvPr>
          <p:cNvSpPr txBox="1"/>
          <p:nvPr/>
        </p:nvSpPr>
        <p:spPr>
          <a:xfrm>
            <a:off x="2155134" y="2494722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5E7EB5-A4CF-C7C7-F32C-0CDB240EA80F}"/>
              </a:ext>
            </a:extLst>
          </p:cNvPr>
          <p:cNvSpPr txBox="1"/>
          <p:nvPr/>
        </p:nvSpPr>
        <p:spPr>
          <a:xfrm>
            <a:off x="4056128" y="249472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DB7D61-0FBF-7E83-389C-55DCB5CB0E60}"/>
              </a:ext>
            </a:extLst>
          </p:cNvPr>
          <p:cNvSpPr txBox="1"/>
          <p:nvPr/>
        </p:nvSpPr>
        <p:spPr>
          <a:xfrm>
            <a:off x="5381761" y="396236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717774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8CBBA8D-660C-A4F2-CA6C-7CB27D379F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26" t="26934" r="6566" b="31538"/>
          <a:stretch/>
        </p:blipFill>
        <p:spPr>
          <a:xfrm>
            <a:off x="4741225" y="2507437"/>
            <a:ext cx="2871261" cy="1843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4786662" y="4612900"/>
            <a:ext cx="3812804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CACHE3-HO_1696_30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 µM (predicted) – 49% binding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53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22% binding (slow off)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8-0000-0300-0000F1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0880" r="21733"/>
          <a:stretch/>
        </p:blipFill>
        <p:spPr>
          <a:xfrm>
            <a:off x="6627208" y="2313824"/>
            <a:ext cx="1004937" cy="1164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2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816" t="26264" r="6562" b="31540"/>
          <a:stretch/>
        </p:blipFill>
        <p:spPr bwMode="auto">
          <a:xfrm>
            <a:off x="4786662" y="372155"/>
            <a:ext cx="2836262" cy="1872944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09CC47-E560-96B1-6676-5D859592A310}"/>
              </a:ext>
            </a:extLst>
          </p:cNvPr>
          <p:cNvSpPr txBox="1"/>
          <p:nvPr/>
        </p:nvSpPr>
        <p:spPr>
          <a:xfrm>
            <a:off x="8095799" y="117960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1A01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92133" y="25811"/>
            <a:ext cx="1730695" cy="115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863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486749" y="2275087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 µM –  73%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CACHE3HI_1696_78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 showed a dose dependent displacement of ADP-ribose peptide by HTRF and confirmed binding affinity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CACHE3HI_1696_78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14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83%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66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FEAD95-A610-B5F5-01D8-3A452EA0FC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914" t="30176" r="5782" b="28856"/>
          <a:stretch/>
        </p:blipFill>
        <p:spPr bwMode="auto">
          <a:xfrm>
            <a:off x="128181" y="425229"/>
            <a:ext cx="2669669" cy="167971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6B3E8C-B1C7-9697-34F0-E069F4138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163" t="30113" r="4451" b="29175"/>
          <a:stretch/>
        </p:blipFill>
        <p:spPr bwMode="auto">
          <a:xfrm>
            <a:off x="82122" y="2275087"/>
            <a:ext cx="2339743" cy="142998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4F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9065" t="6696" r="16526" b="10348"/>
          <a:stretch/>
        </p:blipFill>
        <p:spPr>
          <a:xfrm>
            <a:off x="2128807" y="2175964"/>
            <a:ext cx="1586704" cy="1356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2CBF76-7862-6F32-56B0-452F8990910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9065" t="6696" r="16526" b="10348"/>
          <a:stretch/>
        </p:blipFill>
        <p:spPr>
          <a:xfrm>
            <a:off x="8175111" y="2275087"/>
            <a:ext cx="1510159" cy="1290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700-00001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861" t="28349" r="5820" b="28597"/>
          <a:stretch/>
        </p:blipFill>
        <p:spPr bwMode="auto">
          <a:xfrm>
            <a:off x="8405200" y="4028031"/>
            <a:ext cx="2261788" cy="1546664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600-00001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000" t="29114" r="7525" b="28911"/>
          <a:stretch/>
        </p:blipFill>
        <p:spPr bwMode="auto">
          <a:xfrm>
            <a:off x="5421843" y="4057231"/>
            <a:ext cx="2261788" cy="1488264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C04E47-6B45-4EC4-A546-E57911E7EBDF}"/>
              </a:ext>
            </a:extLst>
          </p:cNvPr>
          <p:cNvSpPr txBox="1"/>
          <p:nvPr/>
        </p:nvSpPr>
        <p:spPr>
          <a:xfrm>
            <a:off x="1405072" y="5087250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0880CA-B5DA-4FA3-ABB6-7AD36A6E07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10955" y="4263950"/>
            <a:ext cx="2010888" cy="24972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BC31A5-B2F2-72C8-8167-5EDBC6E009EA}"/>
              </a:ext>
            </a:extLst>
          </p:cNvPr>
          <p:cNvSpPr txBox="1"/>
          <p:nvPr/>
        </p:nvSpPr>
        <p:spPr>
          <a:xfrm>
            <a:off x="4146306" y="272111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0E01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161255" y="1798836"/>
            <a:ext cx="595313" cy="95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150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B5C89E-7B77-E1FB-00BA-F08F7761A7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" t="25362" r="22227" b="26232"/>
          <a:stretch/>
        </p:blipFill>
        <p:spPr>
          <a:xfrm>
            <a:off x="1222513" y="1461052"/>
            <a:ext cx="9303026" cy="3319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3FAE1B-B589-7079-A69D-67D7F61A1BED}"/>
              </a:ext>
            </a:extLst>
          </p:cNvPr>
          <p:cNvSpPr txBox="1"/>
          <p:nvPr/>
        </p:nvSpPr>
        <p:spPr>
          <a:xfrm>
            <a:off x="3139108" y="224624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FE406EA-76A3-8634-E592-39B0CB027D1B}"/>
              </a:ext>
            </a:extLst>
          </p:cNvPr>
          <p:cNvSpPr txBox="1"/>
          <p:nvPr/>
        </p:nvSpPr>
        <p:spPr>
          <a:xfrm>
            <a:off x="9423951" y="268687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416B19-5B0A-11C2-3AFF-4499542800A3}"/>
              </a:ext>
            </a:extLst>
          </p:cNvPr>
          <p:cNvSpPr txBox="1"/>
          <p:nvPr/>
        </p:nvSpPr>
        <p:spPr>
          <a:xfrm>
            <a:off x="5085796" y="326662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458229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294D2C4D-EB81-8775-B565-8D2D2A74E4F0}"/>
              </a:ext>
            </a:extLst>
          </p:cNvPr>
          <p:cNvGrpSpPr/>
          <p:nvPr/>
        </p:nvGrpSpPr>
        <p:grpSpPr>
          <a:xfrm>
            <a:off x="1013792" y="1699588"/>
            <a:ext cx="9819860" cy="3160645"/>
            <a:chOff x="911087" y="1954645"/>
            <a:chExt cx="10167731" cy="28757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B93E17C-2D98-A27A-B3C3-E788BE31E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86" t="25507" r="15217" b="33624"/>
            <a:stretch/>
          </p:blipFill>
          <p:spPr>
            <a:xfrm>
              <a:off x="911087" y="2027581"/>
              <a:ext cx="10167731" cy="280283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C8C9D44-62D4-1E85-541F-A072A6F56041}"/>
                </a:ext>
              </a:extLst>
            </p:cNvPr>
            <p:cNvSpPr txBox="1"/>
            <p:nvPr/>
          </p:nvSpPr>
          <p:spPr>
            <a:xfrm>
              <a:off x="5925967" y="2614326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2A452F-6B19-DD6D-DAFD-86FEF14F8660}"/>
                </a:ext>
              </a:extLst>
            </p:cNvPr>
            <p:cNvSpPr txBox="1"/>
            <p:nvPr/>
          </p:nvSpPr>
          <p:spPr>
            <a:xfrm>
              <a:off x="5062581" y="4065440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5984FE-6FBA-CEE7-378E-D533723CDCEE}"/>
                </a:ext>
              </a:extLst>
            </p:cNvPr>
            <p:cNvSpPr txBox="1"/>
            <p:nvPr/>
          </p:nvSpPr>
          <p:spPr>
            <a:xfrm>
              <a:off x="2854996" y="3392532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115A2F8-ACF5-A773-0A3C-385F1E1F958C}"/>
                </a:ext>
              </a:extLst>
            </p:cNvPr>
            <p:cNvSpPr txBox="1"/>
            <p:nvPr/>
          </p:nvSpPr>
          <p:spPr>
            <a:xfrm>
              <a:off x="911087" y="1954645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011ED79-BEF4-3688-3F23-A9DAC5070AB9}"/>
              </a:ext>
            </a:extLst>
          </p:cNvPr>
          <p:cNvSpPr txBox="1"/>
          <p:nvPr/>
        </p:nvSpPr>
        <p:spPr>
          <a:xfrm>
            <a:off x="9790044" y="2478501"/>
            <a:ext cx="1723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6C182A-55FF-C569-367D-40F27D8E6667}"/>
              </a:ext>
            </a:extLst>
          </p:cNvPr>
          <p:cNvSpPr txBox="1"/>
          <p:nvPr/>
        </p:nvSpPr>
        <p:spPr>
          <a:xfrm>
            <a:off x="5307770" y="798689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7951868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0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611" t="26080" r="6956" b="31116"/>
          <a:stretch/>
        </p:blipFill>
        <p:spPr bwMode="auto">
          <a:xfrm>
            <a:off x="4611384" y="2751647"/>
            <a:ext cx="2862210" cy="189992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4806973" y="4795917"/>
            <a:ext cx="37199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CACHE3-HO_1696_38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11µM –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60%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=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19µM –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69%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300-0000FA00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4266" y="2607298"/>
            <a:ext cx="1636515" cy="10885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0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611" t="27160" r="6956" b="32086"/>
          <a:stretch/>
        </p:blipFill>
        <p:spPr bwMode="auto">
          <a:xfrm>
            <a:off x="4611384" y="653287"/>
            <a:ext cx="2862210" cy="180892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D4A1D7-D0BE-ADB3-5796-4C786798A8DE}"/>
              </a:ext>
            </a:extLst>
          </p:cNvPr>
          <p:cNvSpPr txBox="1"/>
          <p:nvPr/>
        </p:nvSpPr>
        <p:spPr>
          <a:xfrm>
            <a:off x="7793274" y="108437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Ki:118 µM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2601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49411" y="31298"/>
            <a:ext cx="1636515" cy="1091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2526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1700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797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238271" y="2307146"/>
            <a:ext cx="28920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CACHE3-HO_1700_36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19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binding/ </a:t>
            </a:r>
            <a:r>
              <a:rPr lang="en-CA" sz="1200" dirty="0">
                <a:solidFill>
                  <a:srgbClr val="FF0000"/>
                </a:solidFill>
                <a:latin typeface="Calibri" panose="020F0502020204030204"/>
                <a:cs typeface="Arial" panose="020B0604020202020204" pitchFamily="34" charset="0"/>
              </a:rPr>
              <a:t>slow on/off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23%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238271" y="64455"/>
            <a:ext cx="707714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31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CACHE3HI_1700_52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re-supplied parent molecule showed a dose dependent displacement of ADP-ribose peptide by HTRF and binding response by SPR.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showed a dose dependent binding response by SPR (re-supplied molecule showed a low binding response)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CACHE3HI_1700_52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28 µM (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94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69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68330B-487D-C764-AEBC-B666E4BCD5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130" t="30096" r="4378" b="29686"/>
          <a:stretch/>
        </p:blipFill>
        <p:spPr bwMode="auto">
          <a:xfrm>
            <a:off x="143193" y="433787"/>
            <a:ext cx="2896100" cy="178510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8BA11-139F-9FD6-82ED-0C22179C6F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176" t="29692" r="5383" b="28279"/>
          <a:stretch/>
        </p:blipFill>
        <p:spPr bwMode="auto">
          <a:xfrm>
            <a:off x="128267" y="2307146"/>
            <a:ext cx="2377624" cy="154951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55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213" t="21642" r="4059" b="27550"/>
          <a:stretch/>
        </p:blipFill>
        <p:spPr>
          <a:xfrm rot="17773393">
            <a:off x="2242627" y="2820661"/>
            <a:ext cx="1535013" cy="570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5A6DC7-BD33-B6CE-2B47-8F6D1E0509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5213" t="21642" r="4059" b="27550"/>
          <a:stretch/>
        </p:blipFill>
        <p:spPr>
          <a:xfrm>
            <a:off x="8537182" y="2763781"/>
            <a:ext cx="1845589" cy="685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7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810" t="28130" r="3413" b="28103"/>
          <a:stretch/>
        </p:blipFill>
        <p:spPr bwMode="auto">
          <a:xfrm>
            <a:off x="8537182" y="4219604"/>
            <a:ext cx="2969231" cy="1942665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6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2901" t="29198" r="4322" b="27035"/>
          <a:stretch/>
        </p:blipFill>
        <p:spPr bwMode="auto">
          <a:xfrm>
            <a:off x="5238271" y="4219603"/>
            <a:ext cx="2969231" cy="194266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410609-44B4-53A6-7B59-8B4107612164}"/>
              </a:ext>
            </a:extLst>
          </p:cNvPr>
          <p:cNvSpPr txBox="1"/>
          <p:nvPr/>
        </p:nvSpPr>
        <p:spPr>
          <a:xfrm>
            <a:off x="4012034" y="267978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0.5</a:t>
            </a:r>
          </a:p>
          <a:p>
            <a:r>
              <a:rPr lang="en-US" sz="1000" dirty="0"/>
              <a:t>Ki:1.1 µM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86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22570" b="31262"/>
          <a:stretch/>
        </p:blipFill>
        <p:spPr>
          <a:xfrm>
            <a:off x="3870011" y="1573429"/>
            <a:ext cx="1368260" cy="1010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65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FA2397A-3684-42C1-4207-A0B10F91A5A8}"/>
              </a:ext>
            </a:extLst>
          </p:cNvPr>
          <p:cNvGrpSpPr/>
          <p:nvPr/>
        </p:nvGrpSpPr>
        <p:grpSpPr>
          <a:xfrm>
            <a:off x="715617" y="183874"/>
            <a:ext cx="10760765" cy="6490251"/>
            <a:chOff x="470452" y="149088"/>
            <a:chExt cx="11251096" cy="71661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D74AC7A-43C6-0409-33BE-C1ABC36280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38" t="25072" r="5680" b="22029"/>
            <a:stretch/>
          </p:blipFill>
          <p:spPr>
            <a:xfrm>
              <a:off x="470452" y="149088"/>
              <a:ext cx="11251096" cy="362778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32EC343-0670-3AD3-538F-635C5D939E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200" t="26087" r="5517" b="21015"/>
            <a:stretch/>
          </p:blipFill>
          <p:spPr>
            <a:xfrm>
              <a:off x="470452" y="3687417"/>
              <a:ext cx="11251096" cy="3627782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234EC83-FE8D-F7C0-BBD9-C0B167147510}"/>
              </a:ext>
            </a:extLst>
          </p:cNvPr>
          <p:cNvSpPr txBox="1"/>
          <p:nvPr/>
        </p:nvSpPr>
        <p:spPr>
          <a:xfrm>
            <a:off x="872986" y="18387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235E56-6018-6416-88A1-3EBB46F49330}"/>
              </a:ext>
            </a:extLst>
          </p:cNvPr>
          <p:cNvSpPr txBox="1"/>
          <p:nvPr/>
        </p:nvSpPr>
        <p:spPr>
          <a:xfrm>
            <a:off x="8781220" y="163229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18F454-C636-7BFA-120E-76BDF0794BF4}"/>
              </a:ext>
            </a:extLst>
          </p:cNvPr>
          <p:cNvSpPr txBox="1"/>
          <p:nvPr/>
        </p:nvSpPr>
        <p:spPr>
          <a:xfrm>
            <a:off x="7848849" y="338766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8EE7A2-9ADC-F174-4F63-7FCED5947009}"/>
              </a:ext>
            </a:extLst>
          </p:cNvPr>
          <p:cNvSpPr txBox="1"/>
          <p:nvPr/>
        </p:nvSpPr>
        <p:spPr>
          <a:xfrm>
            <a:off x="8684315" y="600307"/>
            <a:ext cx="14138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11E5634-EA42-4D8F-9879-4C54A5AF2205}"/>
              </a:ext>
            </a:extLst>
          </p:cNvPr>
          <p:cNvSpPr txBox="1"/>
          <p:nvPr/>
        </p:nvSpPr>
        <p:spPr>
          <a:xfrm rot="5400000">
            <a:off x="11088755" y="2950592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42245581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700-00003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919" t="26264" r="6340" b="31570"/>
          <a:stretch/>
        </p:blipFill>
        <p:spPr bwMode="auto">
          <a:xfrm>
            <a:off x="7953651" y="2772071"/>
            <a:ext cx="2872064" cy="187161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5EE2CB-C39A-AD2D-6BA9-7EB0C6D88B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7" t="25591" r="4455" b="32239"/>
          <a:stretch/>
        </p:blipFill>
        <p:spPr>
          <a:xfrm>
            <a:off x="1504641" y="2695725"/>
            <a:ext cx="2937859" cy="187160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1573599" y="4765326"/>
            <a:ext cx="268785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CACHE3-HO_1700_3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76µ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49</a:t>
            </a:r>
            <a:r>
              <a:rPr lang="en-US" sz="1200" dirty="0">
                <a:solidFill>
                  <a:prstClr val="black"/>
                </a:solidFill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26%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96B1F-0FC8-4908-AE72-B3CF9D24E0B5}"/>
              </a:ext>
            </a:extLst>
          </p:cNvPr>
          <p:cNvSpPr txBox="1"/>
          <p:nvPr/>
        </p:nvSpPr>
        <p:spPr>
          <a:xfrm>
            <a:off x="4868929" y="4765326"/>
            <a:ext cx="3205554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CACHE3-HO_1700_22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36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114%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21 µ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lang="en-US" sz="1200" dirty="0">
                <a:latin typeface="Calibri" panose="020F0502020204030204"/>
                <a:cs typeface="Arial" panose="020B0604020202020204" pitchFamily="34" charset="0"/>
              </a:rPr>
              <a:t>23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0000000-0008-0000-0700-000030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19" t="29881" r="6340" b="27952"/>
          <a:stretch/>
        </p:blipFill>
        <p:spPr bwMode="auto">
          <a:xfrm>
            <a:off x="4868929" y="2772072"/>
            <a:ext cx="2872064" cy="1871609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00000-0008-0000-0600-000030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6634" t="29978" r="6340" b="28126"/>
          <a:stretch/>
        </p:blipFill>
        <p:spPr bwMode="auto">
          <a:xfrm>
            <a:off x="4955834" y="690791"/>
            <a:ext cx="2785159" cy="1859625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8-0000-0200-000085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48412" y="3011847"/>
            <a:ext cx="1604903" cy="1067564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6861CB5-DF8A-4F41-BA6B-44431B0F68CC}"/>
              </a:ext>
            </a:extLst>
          </p:cNvPr>
          <p:cNvSpPr txBox="1"/>
          <p:nvPr/>
        </p:nvSpPr>
        <p:spPr>
          <a:xfrm>
            <a:off x="8161388" y="4765326"/>
            <a:ext cx="2662325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CACHE3-HO_1700_2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17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C900623-0EDD-4658-A518-A46B6EBCC19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04065" y="2907317"/>
            <a:ext cx="1910633" cy="12732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5AC09F6-3D34-4F3E-ADFB-73123AD8964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80440" y="2452351"/>
            <a:ext cx="1641047" cy="10916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3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3754" t="26264" r="5394" b="32312"/>
          <a:stretch/>
        </p:blipFill>
        <p:spPr bwMode="auto">
          <a:xfrm>
            <a:off x="1573599" y="659074"/>
            <a:ext cx="2907634" cy="183866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3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1863" t="27997" r="6341" b="30579"/>
          <a:stretch/>
        </p:blipFill>
        <p:spPr bwMode="auto">
          <a:xfrm>
            <a:off x="7920753" y="733598"/>
            <a:ext cx="2902960" cy="1816818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74FB82-8D83-996C-C6E2-61C8566411EF}"/>
              </a:ext>
            </a:extLst>
          </p:cNvPr>
          <p:cNvSpPr txBox="1"/>
          <p:nvPr/>
        </p:nvSpPr>
        <p:spPr>
          <a:xfrm>
            <a:off x="3415119" y="104596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Ki:1.1 µM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A32FCF-5995-B5B3-567D-44D2199F0DB7}"/>
              </a:ext>
            </a:extLst>
          </p:cNvPr>
          <p:cNvSpPr txBox="1"/>
          <p:nvPr/>
        </p:nvSpPr>
        <p:spPr>
          <a:xfrm>
            <a:off x="7327207" y="104596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Ki:21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1F078D-1CAB-1AD0-EA33-0C0D9FE50842}"/>
              </a:ext>
            </a:extLst>
          </p:cNvPr>
          <p:cNvSpPr txBox="1"/>
          <p:nvPr/>
        </p:nvSpPr>
        <p:spPr>
          <a:xfrm>
            <a:off x="10823713" y="104596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Ki:0.4 µM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7401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204410" y="41970"/>
            <a:ext cx="1428750" cy="952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6501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11625" y="27751"/>
            <a:ext cx="1422915" cy="948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530100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rcRect l="37811" r="37413"/>
          <a:stretch/>
        </p:blipFill>
        <p:spPr>
          <a:xfrm>
            <a:off x="11649738" y="27751"/>
            <a:ext cx="542262" cy="145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203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1705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304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35 analogs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CACHE3HI_1705_4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dose dependent displacement of ADP-ribose peptide by HTRF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. Among them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3 compounds </a:t>
            </a:r>
            <a:r>
              <a:rPr lang="en-US" dirty="0" err="1">
                <a:solidFill>
                  <a:prstClr val="black"/>
                </a:solidFill>
                <a:latin typeface="Calibri" panose="020F0502020204030204"/>
              </a:rPr>
              <a:t>sh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owed very low binding response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CACHE3HI_1705_4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109%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C581E6-FD3D-27C0-24AD-7DE4BB8D03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178" y="2231750"/>
            <a:ext cx="1615507" cy="14855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B96667-86C0-1695-9672-EFADCFF54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234" t="30535" r="4141" b="28694"/>
          <a:stretch/>
        </p:blipFill>
        <p:spPr bwMode="auto">
          <a:xfrm>
            <a:off x="80845" y="346483"/>
            <a:ext cx="2932353" cy="1809692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BA47C5-6910-6AB3-97CD-713C17FC1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312" t="29692" r="4694" b="28727"/>
          <a:stretch/>
        </p:blipFill>
        <p:spPr bwMode="auto">
          <a:xfrm>
            <a:off x="80845" y="2326026"/>
            <a:ext cx="2266269" cy="1420660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B6E578-E3C3-3657-7204-4A13CC1059C5}"/>
              </a:ext>
            </a:extLst>
          </p:cNvPr>
          <p:cNvSpPr txBox="1"/>
          <p:nvPr/>
        </p:nvSpPr>
        <p:spPr>
          <a:xfrm>
            <a:off x="264517" y="5441767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0C1DED-92D1-E4EB-F8C6-238D747AC0EE}"/>
              </a:ext>
            </a:extLst>
          </p:cNvPr>
          <p:cNvSpPr txBox="1"/>
          <p:nvPr/>
        </p:nvSpPr>
        <p:spPr>
          <a:xfrm>
            <a:off x="3992646" y="5268814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CACHE3-HO_1705_11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11%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confirmation(4% DMSO):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600-00002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108" t="30967" r="6314" b="28951"/>
          <a:stretch/>
        </p:blipFill>
        <p:spPr bwMode="auto">
          <a:xfrm>
            <a:off x="3992646" y="1627443"/>
            <a:ext cx="2425150" cy="1539369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9A8FBF6-409B-D808-6C01-A7983CC4B68A}"/>
              </a:ext>
            </a:extLst>
          </p:cNvPr>
          <p:cNvSpPr txBox="1"/>
          <p:nvPr/>
        </p:nvSpPr>
        <p:spPr>
          <a:xfrm>
            <a:off x="6849858" y="5243656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CACHE3-HO_1705_40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87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700-00002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251" t="28951" r="5383" b="28951"/>
          <a:stretch/>
        </p:blipFill>
        <p:spPr bwMode="auto">
          <a:xfrm>
            <a:off x="3992646" y="3399584"/>
            <a:ext cx="2313355" cy="1494658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300-00001F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00890" y="3255424"/>
            <a:ext cx="1388625" cy="92369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600-00003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5797" t="30059" r="6625" b="29859"/>
          <a:stretch/>
        </p:blipFill>
        <p:spPr bwMode="auto">
          <a:xfrm>
            <a:off x="6842255" y="1601728"/>
            <a:ext cx="2425150" cy="1539369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8-0000-0700-00003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6729" t="30059" r="5694" b="29859"/>
          <a:stretch/>
        </p:blipFill>
        <p:spPr bwMode="auto">
          <a:xfrm>
            <a:off x="6849858" y="3371919"/>
            <a:ext cx="2425150" cy="1539369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00000-0008-0000-0300-00002501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177208" y="3281257"/>
            <a:ext cx="1388625" cy="92369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D6F1128-3AC4-79FE-24F4-12A63295CE87}"/>
              </a:ext>
            </a:extLst>
          </p:cNvPr>
          <p:cNvSpPr txBox="1"/>
          <p:nvPr/>
        </p:nvSpPr>
        <p:spPr>
          <a:xfrm>
            <a:off x="9565833" y="5218498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CACHE3-HO_1705_</a:t>
            </a:r>
            <a:r>
              <a:rPr lang="en-CA" sz="1400" b="1" dirty="0">
                <a:solidFill>
                  <a:srgbClr val="006666"/>
                </a:solidFill>
                <a:latin typeface="Calibri" panose="020F0502020204030204"/>
                <a:cs typeface="Arial" panose="020B0604020202020204" pitchFamily="34" charset="0"/>
              </a:rPr>
              <a:t>32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0000000-0008-0000-06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3941" t="30519" r="5694" b="29623"/>
          <a:stretch/>
        </p:blipFill>
        <p:spPr bwMode="auto">
          <a:xfrm>
            <a:off x="9404407" y="1550998"/>
            <a:ext cx="2616238" cy="1600439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8-0000-07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/>
          <a:srcRect l="4901" t="29847" r="6004" b="28951"/>
          <a:stretch/>
        </p:blipFill>
        <p:spPr bwMode="auto">
          <a:xfrm>
            <a:off x="9404407" y="3281257"/>
            <a:ext cx="2613029" cy="1675919"/>
          </a:xfrm>
          <a:prstGeom prst="rect">
            <a:avLst/>
          </a:prstGeom>
          <a:noFill/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300-00009D000000}"/>
              </a:ext>
            </a:extLst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0893183" y="3280641"/>
            <a:ext cx="1290665" cy="8585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407795-2176-4A56-AD59-6CD8FC38C64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48233" y="4642431"/>
            <a:ext cx="1710825" cy="21405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1902000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 t="22450" b="22372"/>
          <a:stretch/>
        </p:blipFill>
        <p:spPr>
          <a:xfrm>
            <a:off x="4226408" y="64454"/>
            <a:ext cx="1010906" cy="8924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E06FF7-3AD9-E7A1-9B9A-E3BEB7C18DB2}"/>
              </a:ext>
            </a:extLst>
          </p:cNvPr>
          <p:cNvSpPr txBox="1"/>
          <p:nvPr/>
        </p:nvSpPr>
        <p:spPr>
          <a:xfrm>
            <a:off x="3966568" y="66322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Ki:438 µM</a:t>
            </a:r>
          </a:p>
        </p:txBody>
      </p:sp>
    </p:spTree>
    <p:extLst>
      <p:ext uri="{BB962C8B-B14F-4D97-AF65-F5344CB8AC3E}">
        <p14:creationId xmlns:p14="http://schemas.microsoft.com/office/powerpoint/2010/main" val="22405451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29847CD-2682-A792-2B29-4CA34FF32A33}"/>
              </a:ext>
            </a:extLst>
          </p:cNvPr>
          <p:cNvGrpSpPr/>
          <p:nvPr/>
        </p:nvGrpSpPr>
        <p:grpSpPr>
          <a:xfrm>
            <a:off x="725556" y="139148"/>
            <a:ext cx="10740887" cy="6579704"/>
            <a:chOff x="470452" y="109331"/>
            <a:chExt cx="11251096" cy="732513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EF64747-11C3-E030-E971-CBA5D9B1C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38" t="25362" r="5678" b="21594"/>
            <a:stretch/>
          </p:blipFill>
          <p:spPr>
            <a:xfrm>
              <a:off x="470452" y="109331"/>
              <a:ext cx="11251096" cy="363772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361A12D-0EA7-4162-7EF8-8A281EA928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20" t="26232" r="5597" b="20725"/>
            <a:stretch/>
          </p:blipFill>
          <p:spPr>
            <a:xfrm>
              <a:off x="470452" y="3796746"/>
              <a:ext cx="11251096" cy="3637723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F27D22D-DDAF-A734-8D94-82A61F5AB4F4}"/>
              </a:ext>
            </a:extLst>
          </p:cNvPr>
          <p:cNvSpPr txBox="1"/>
          <p:nvPr/>
        </p:nvSpPr>
        <p:spPr>
          <a:xfrm rot="5400000">
            <a:off x="11009243" y="3266652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9937659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1706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6823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593103" y="64455"/>
            <a:ext cx="742433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18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CACHE3HI_1706_56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dose dependent displacement of ADP-ribose peptide by HTRF. Among them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a dose dependent binding response by SPR, reaching saturation.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not reach saturation.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CACHE3HI_1706_56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20 µM  – 89%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119176" y="2490336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98%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AFEC0-D75B-C3FD-3D8D-FB181A987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458" t="30120" r="2293" b="28478"/>
          <a:stretch/>
        </p:blipFill>
        <p:spPr bwMode="auto">
          <a:xfrm>
            <a:off x="174564" y="477910"/>
            <a:ext cx="2760135" cy="1699591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26C99-9EE2-2EE7-9E1E-C52D58456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05" t="30026" r="4762" b="28280"/>
          <a:stretch/>
        </p:blipFill>
        <p:spPr bwMode="auto">
          <a:xfrm>
            <a:off x="174564" y="2221625"/>
            <a:ext cx="2411853" cy="1527041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000-000097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450" t="6293" r="23798" b="11392"/>
          <a:stretch/>
        </p:blipFill>
        <p:spPr>
          <a:xfrm>
            <a:off x="2343321" y="2177501"/>
            <a:ext cx="1362779" cy="133544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4EC674-7F02-3F46-9410-03842565A1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450" t="6293" r="23798" b="11392"/>
          <a:stretch/>
        </p:blipFill>
        <p:spPr>
          <a:xfrm>
            <a:off x="8169609" y="2555106"/>
            <a:ext cx="1075137" cy="10535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BC201E-20E3-12B1-C94D-289318E64B9D}"/>
              </a:ext>
            </a:extLst>
          </p:cNvPr>
          <p:cNvSpPr txBox="1"/>
          <p:nvPr/>
        </p:nvSpPr>
        <p:spPr>
          <a:xfrm>
            <a:off x="844584" y="5162637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600-00001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493" t="30071" r="4141" b="28503"/>
          <a:stretch/>
        </p:blipFill>
        <p:spPr bwMode="auto">
          <a:xfrm>
            <a:off x="4870578" y="4144615"/>
            <a:ext cx="3282875" cy="208721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700-00001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630" t="29847" r="6004" b="28503"/>
          <a:stretch/>
        </p:blipFill>
        <p:spPr bwMode="auto">
          <a:xfrm>
            <a:off x="8132379" y="4144614"/>
            <a:ext cx="3282874" cy="2098501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4D97D-4AEB-49AE-8CE6-C9691773683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0994" y="4355001"/>
            <a:ext cx="1884405" cy="24175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2657A8-DC7B-89AC-A02E-6BF7D6332F55}"/>
              </a:ext>
            </a:extLst>
          </p:cNvPr>
          <p:cNvSpPr txBox="1"/>
          <p:nvPr/>
        </p:nvSpPr>
        <p:spPr>
          <a:xfrm>
            <a:off x="4004746" y="293663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5802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47950" y="1861585"/>
            <a:ext cx="671906" cy="107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45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C3F5C1-136C-E436-31CF-63AA83E14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00" t="26235" r="5517" b="30998"/>
          <a:stretch/>
        </p:blipFill>
        <p:spPr>
          <a:xfrm>
            <a:off x="8117090" y="2536638"/>
            <a:ext cx="2707959" cy="17847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244" t="26999" r="4814" b="31648"/>
          <a:stretch/>
        </p:blipFill>
        <p:spPr bwMode="auto">
          <a:xfrm>
            <a:off x="1209261" y="2585614"/>
            <a:ext cx="2674699" cy="1686771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7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011" t="27012" r="4814" b="32310"/>
          <a:stretch/>
        </p:blipFill>
        <p:spPr bwMode="auto">
          <a:xfrm>
            <a:off x="1298003" y="682107"/>
            <a:ext cx="2674700" cy="1692159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000000-0008-0000-0700-00000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252" t="30320" r="7223" b="27358"/>
          <a:stretch/>
        </p:blipFill>
        <p:spPr bwMode="auto">
          <a:xfrm>
            <a:off x="4551452" y="2583250"/>
            <a:ext cx="2799536" cy="183548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1022925" y="4557499"/>
            <a:ext cx="352852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CACHE3-HO_1690_18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18 µM 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0% binding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mild binding (slow off)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96B1F-0FC8-4908-AE72-B3CF9D24E0B5}"/>
              </a:ext>
            </a:extLst>
          </p:cNvPr>
          <p:cNvSpPr txBox="1"/>
          <p:nvPr/>
        </p:nvSpPr>
        <p:spPr>
          <a:xfrm>
            <a:off x="4655377" y="4557499"/>
            <a:ext cx="339232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CACHE3-HO_1690_11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85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–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111% binding/Saturation above 100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2344D7-672F-4EBE-A56E-A6F44F5CF976}"/>
              </a:ext>
            </a:extLst>
          </p:cNvPr>
          <p:cNvSpPr txBox="1"/>
          <p:nvPr/>
        </p:nvSpPr>
        <p:spPr>
          <a:xfrm>
            <a:off x="8151630" y="4557499"/>
            <a:ext cx="357118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CACHE3-HO_1690_32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71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slow on/off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21%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8-0000-0300-000000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4566" r="27623"/>
          <a:stretch/>
        </p:blipFill>
        <p:spPr>
          <a:xfrm>
            <a:off x="6553984" y="2601831"/>
            <a:ext cx="770562" cy="10720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8-0000-0600-00000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569" t="29640" r="3653" b="28039"/>
          <a:stretch/>
        </p:blipFill>
        <p:spPr bwMode="auto">
          <a:xfrm>
            <a:off x="4551452" y="675262"/>
            <a:ext cx="2853943" cy="1805557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8-0000-0300-00001E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26465" r="21275"/>
          <a:stretch/>
        </p:blipFill>
        <p:spPr>
          <a:xfrm>
            <a:off x="10280216" y="2536638"/>
            <a:ext cx="868935" cy="110601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300-00001D01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667593" y="2487664"/>
            <a:ext cx="1484350" cy="9873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600-00004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3312" t="26237" r="2766" b="32410"/>
          <a:stretch/>
        </p:blipFill>
        <p:spPr bwMode="auto">
          <a:xfrm>
            <a:off x="8048292" y="682108"/>
            <a:ext cx="2934447" cy="179186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CFCA0-C1E2-3C72-310A-7981567A5A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396" y="240270"/>
            <a:ext cx="860527" cy="8699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2F88D72-964F-0862-9B48-9A99CA0F7709}"/>
              </a:ext>
            </a:extLst>
          </p:cNvPr>
          <p:cNvSpPr txBox="1"/>
          <p:nvPr/>
        </p:nvSpPr>
        <p:spPr>
          <a:xfrm>
            <a:off x="895304" y="997811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Ki:78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D708CB-533B-126C-F286-355C9F1015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22310" y="101503"/>
            <a:ext cx="860527" cy="869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89BF70-A85F-B828-A76B-6E2B286F9DE5}"/>
              </a:ext>
            </a:extLst>
          </p:cNvPr>
          <p:cNvSpPr txBox="1"/>
          <p:nvPr/>
        </p:nvSpPr>
        <p:spPr>
          <a:xfrm>
            <a:off x="4269218" y="859044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0.22</a:t>
            </a:r>
          </a:p>
          <a:p>
            <a:r>
              <a:rPr lang="en-US" sz="1000" dirty="0"/>
              <a:t>Ki:78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D6C050B-7BCF-1131-677E-048B57AA7C6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1366" y="101503"/>
            <a:ext cx="860527" cy="86998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0926331-0799-3C12-C906-EA0A12F7A0EB}"/>
              </a:ext>
            </a:extLst>
          </p:cNvPr>
          <p:cNvSpPr txBox="1"/>
          <p:nvPr/>
        </p:nvSpPr>
        <p:spPr>
          <a:xfrm>
            <a:off x="7668274" y="859044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0.21</a:t>
            </a:r>
          </a:p>
          <a:p>
            <a:r>
              <a:rPr lang="en-US" sz="1000" dirty="0"/>
              <a:t>Ki:78 µM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3AE0BB-7784-CBD1-D8FB-12E27FACDCAA}"/>
              </a:ext>
            </a:extLst>
          </p:cNvPr>
          <p:cNvSpPr txBox="1"/>
          <p:nvPr/>
        </p:nvSpPr>
        <p:spPr>
          <a:xfrm>
            <a:off x="-2497" y="-56038"/>
            <a:ext cx="1180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These inserts depict the closest published analogs (on all slides)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0596CD6-293F-A1D5-58B2-A6177170D81D}"/>
              </a:ext>
            </a:extLst>
          </p:cNvPr>
          <p:cNvCxnSpPr>
            <a:cxnSpLocks/>
          </p:cNvCxnSpPr>
          <p:nvPr/>
        </p:nvCxnSpPr>
        <p:spPr>
          <a:xfrm>
            <a:off x="758536" y="426027"/>
            <a:ext cx="264389" cy="2492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3840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4CAC9D53-5D0D-6B78-6DE4-DEA52A26C830}"/>
              </a:ext>
            </a:extLst>
          </p:cNvPr>
          <p:cNvSpPr/>
          <p:nvPr/>
        </p:nvSpPr>
        <p:spPr>
          <a:xfrm>
            <a:off x="1965746" y="436418"/>
            <a:ext cx="8820018" cy="5443356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3043441" y="3450351"/>
            <a:ext cx="21362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CACHE3HI_1706_56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20 µM  – 89%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 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µ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 = 84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µ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 = 72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µ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M = 54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AAFEC0-D75B-C3FD-3D8D-FB181A987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458" t="30120" r="2293" b="28478"/>
          <a:stretch/>
        </p:blipFill>
        <p:spPr bwMode="auto">
          <a:xfrm>
            <a:off x="4943428" y="2267454"/>
            <a:ext cx="3042149" cy="187324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26C99-9EE2-2EE7-9E1E-C52D58456B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05" t="30026" r="4762" b="28280"/>
          <a:stretch/>
        </p:blipFill>
        <p:spPr bwMode="auto">
          <a:xfrm>
            <a:off x="5035447" y="4165536"/>
            <a:ext cx="2658282" cy="1683065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000-000097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450" t="6293" r="23798" b="11392"/>
          <a:stretch/>
        </p:blipFill>
        <p:spPr>
          <a:xfrm>
            <a:off x="3152241" y="2090072"/>
            <a:ext cx="1362779" cy="13354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4D97D-4AEB-49AE-8CE6-C969177368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577" y="2298627"/>
            <a:ext cx="2525263" cy="323972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74B4E8-8A5A-993F-974B-1CA6A535C17B}"/>
              </a:ext>
            </a:extLst>
          </p:cNvPr>
          <p:cNvSpPr txBox="1"/>
          <p:nvPr/>
        </p:nvSpPr>
        <p:spPr>
          <a:xfrm>
            <a:off x="8383078" y="1857643"/>
            <a:ext cx="1724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Crystal structure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60AC1D-1E80-4286-C2BA-03CA42377F41}"/>
              </a:ext>
            </a:extLst>
          </p:cNvPr>
          <p:cNvSpPr txBox="1"/>
          <p:nvPr/>
        </p:nvSpPr>
        <p:spPr>
          <a:xfrm>
            <a:off x="5674087" y="1860962"/>
            <a:ext cx="1681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SPR sensorgram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44C7FA4-E2F2-607C-6F6D-FA83D4B667F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105464" y="1964871"/>
            <a:ext cx="752036" cy="120325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B9DC544-5486-EC64-64D4-3DC45DE70CFA}"/>
              </a:ext>
            </a:extLst>
          </p:cNvPr>
          <p:cNvSpPr txBox="1"/>
          <p:nvPr/>
        </p:nvSpPr>
        <p:spPr>
          <a:xfrm>
            <a:off x="2515330" y="553403"/>
            <a:ext cx="799551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WF1706 - CACHE3HI_1706_56</a:t>
            </a:r>
            <a:endParaRPr lang="en-US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17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 and a resupply of the parent molecule were tested in round 2.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All 18 compounds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displaced of ADP-ribose peptide by HTRF.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compounds were confirmed by SPR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491245-ABC1-6863-E9F3-732196872484}"/>
              </a:ext>
            </a:extLst>
          </p:cNvPr>
          <p:cNvSpPr txBox="1"/>
          <p:nvPr/>
        </p:nvSpPr>
        <p:spPr>
          <a:xfrm>
            <a:off x="6081280" y="3141679"/>
            <a:ext cx="14209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8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20 µM </a:t>
            </a:r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E93042-2102-0287-4B1D-1FF60569AF66}"/>
              </a:ext>
            </a:extLst>
          </p:cNvPr>
          <p:cNvSpPr txBox="1"/>
          <p:nvPr/>
        </p:nvSpPr>
        <p:spPr>
          <a:xfrm>
            <a:off x="1965746" y="3011084"/>
            <a:ext cx="12538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Closest hit in PNAS dist: 0.3</a:t>
            </a:r>
          </a:p>
          <a:p>
            <a:r>
              <a:rPr lang="en-US" sz="11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3946342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64E854-9886-5CAD-84DE-F2AA6F3890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8" t="25362" r="5680" b="23043"/>
          <a:stretch/>
        </p:blipFill>
        <p:spPr>
          <a:xfrm>
            <a:off x="357806" y="1246209"/>
            <a:ext cx="11251096" cy="35383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A6B5B1-08FA-3B6F-1197-860B6E2F4DF1}"/>
              </a:ext>
            </a:extLst>
          </p:cNvPr>
          <p:cNvSpPr txBox="1"/>
          <p:nvPr/>
        </p:nvSpPr>
        <p:spPr>
          <a:xfrm>
            <a:off x="357808" y="1764196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3092588-8569-A4A4-553A-FEA888F7B427}"/>
              </a:ext>
            </a:extLst>
          </p:cNvPr>
          <p:cNvSpPr txBox="1"/>
          <p:nvPr/>
        </p:nvSpPr>
        <p:spPr>
          <a:xfrm>
            <a:off x="357806" y="286297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E8344A-771B-C958-1BF9-AFE68D08951F}"/>
              </a:ext>
            </a:extLst>
          </p:cNvPr>
          <p:cNvSpPr txBox="1"/>
          <p:nvPr/>
        </p:nvSpPr>
        <p:spPr>
          <a:xfrm>
            <a:off x="4197624" y="286297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B69E0D-482C-390B-0F69-7932550DF9F4}"/>
              </a:ext>
            </a:extLst>
          </p:cNvPr>
          <p:cNvSpPr txBox="1"/>
          <p:nvPr/>
        </p:nvSpPr>
        <p:spPr>
          <a:xfrm>
            <a:off x="9657520" y="3562026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0CC1071-5168-4AAF-BE9C-86F8454645A1}"/>
              </a:ext>
            </a:extLst>
          </p:cNvPr>
          <p:cNvSpPr txBox="1"/>
          <p:nvPr/>
        </p:nvSpPr>
        <p:spPr>
          <a:xfrm>
            <a:off x="4071728" y="404904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D6EAAF-DC4C-A861-ABA2-2DC9BAABA0D9}"/>
              </a:ext>
            </a:extLst>
          </p:cNvPr>
          <p:cNvSpPr txBox="1"/>
          <p:nvPr/>
        </p:nvSpPr>
        <p:spPr>
          <a:xfrm>
            <a:off x="2252867" y="3562026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403998-4EE2-3F6A-809C-236C316F131E}"/>
              </a:ext>
            </a:extLst>
          </p:cNvPr>
          <p:cNvSpPr txBox="1"/>
          <p:nvPr/>
        </p:nvSpPr>
        <p:spPr>
          <a:xfrm>
            <a:off x="2252866" y="1764195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8CFD9C-C80E-50D5-84A6-3014048D39A8}"/>
              </a:ext>
            </a:extLst>
          </p:cNvPr>
          <p:cNvSpPr txBox="1"/>
          <p:nvPr/>
        </p:nvSpPr>
        <p:spPr>
          <a:xfrm>
            <a:off x="3265253" y="2366186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787B6B2-F495-71FB-9751-CE31A67F6EF1}"/>
              </a:ext>
            </a:extLst>
          </p:cNvPr>
          <p:cNvSpPr txBox="1"/>
          <p:nvPr/>
        </p:nvSpPr>
        <p:spPr>
          <a:xfrm>
            <a:off x="4057519" y="176419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84FC9EE-DAC0-F257-4019-7089454AE296}"/>
              </a:ext>
            </a:extLst>
          </p:cNvPr>
          <p:cNvSpPr txBox="1"/>
          <p:nvPr/>
        </p:nvSpPr>
        <p:spPr>
          <a:xfrm>
            <a:off x="6993833" y="124620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8B32E0-D027-0771-BD9F-3FD536D30818}"/>
              </a:ext>
            </a:extLst>
          </p:cNvPr>
          <p:cNvSpPr txBox="1"/>
          <p:nvPr/>
        </p:nvSpPr>
        <p:spPr>
          <a:xfrm>
            <a:off x="8835181" y="124620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B629C01-88E1-BA3B-C239-B4B700459BF9}"/>
              </a:ext>
            </a:extLst>
          </p:cNvPr>
          <p:cNvSpPr txBox="1"/>
          <p:nvPr/>
        </p:nvSpPr>
        <p:spPr>
          <a:xfrm>
            <a:off x="10728583" y="128630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B4F549-8813-17A4-B444-CDF53CBAE600}"/>
              </a:ext>
            </a:extLst>
          </p:cNvPr>
          <p:cNvSpPr txBox="1"/>
          <p:nvPr/>
        </p:nvSpPr>
        <p:spPr>
          <a:xfrm>
            <a:off x="6820225" y="2366186"/>
            <a:ext cx="11318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endParaRPr lang="en-US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39B9B-47E1-3F68-BC83-ACABDCD1A73B}"/>
              </a:ext>
            </a:extLst>
          </p:cNvPr>
          <p:cNvSpPr txBox="1"/>
          <p:nvPr/>
        </p:nvSpPr>
        <p:spPr>
          <a:xfrm>
            <a:off x="5195124" y="336601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41555921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700-000002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4334" t="29997" r="7495" b="27584"/>
          <a:stretch/>
        </p:blipFill>
        <p:spPr bwMode="auto">
          <a:xfrm>
            <a:off x="1180189" y="2574497"/>
            <a:ext cx="2572876" cy="171676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2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302" t="25950" r="5332" b="30574"/>
          <a:stretch/>
        </p:blipFill>
        <p:spPr bwMode="auto">
          <a:xfrm>
            <a:off x="8527158" y="2541114"/>
            <a:ext cx="2821803" cy="1882857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1248349" y="4612658"/>
            <a:ext cx="333359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lang="en-US" sz="12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34 µM – 116%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87%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300-0000B5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84544" y="2603634"/>
            <a:ext cx="1587700" cy="10581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2B48F02-2ECE-CFF9-2348-A463F9309C01}"/>
              </a:ext>
            </a:extLst>
          </p:cNvPr>
          <p:cNvSpPr txBox="1"/>
          <p:nvPr/>
        </p:nvSpPr>
        <p:spPr>
          <a:xfrm>
            <a:off x="4840357" y="4612658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run 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8%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run 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= 59 µM – 134% binding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AE908-5BA6-7500-F5C1-994093B9818C}"/>
              </a:ext>
            </a:extLst>
          </p:cNvPr>
          <p:cNvSpPr txBox="1"/>
          <p:nvPr/>
        </p:nvSpPr>
        <p:spPr>
          <a:xfrm>
            <a:off x="8683415" y="4612658"/>
            <a:ext cx="28920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</a:t>
            </a:r>
            <a:r>
              <a:rPr lang="en-CA" sz="1400" b="1" dirty="0">
                <a:solidFill>
                  <a:srgbClr val="006666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lang="en-CA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80%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mild binding (linear response)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7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866" t="29623" r="7246" b="29261"/>
          <a:stretch/>
        </p:blipFill>
        <p:spPr bwMode="auto">
          <a:xfrm>
            <a:off x="4840357" y="631185"/>
            <a:ext cx="2572876" cy="1669335"/>
          </a:xfrm>
          <a:prstGeom prst="rect">
            <a:avLst/>
          </a:prstGeom>
          <a:noFill/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0000000-0008-0000-06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630" t="30295" r="6004" b="29261"/>
          <a:stretch/>
        </p:blipFill>
        <p:spPr bwMode="auto">
          <a:xfrm>
            <a:off x="4766972" y="2621921"/>
            <a:ext cx="2689338" cy="1669336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300-000020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78395" y="2542633"/>
            <a:ext cx="1474406" cy="97812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300-0000BF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73187" y="2541114"/>
            <a:ext cx="1375774" cy="9168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600-00002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3623" t="27608" r="1355" b="30574"/>
          <a:stretch/>
        </p:blipFill>
        <p:spPr bwMode="auto">
          <a:xfrm>
            <a:off x="8494299" y="697192"/>
            <a:ext cx="2892057" cy="1765231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02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 l="4308" t="29997" r="5327" b="27584"/>
          <a:stretch/>
        </p:blipFill>
        <p:spPr bwMode="auto">
          <a:xfrm>
            <a:off x="1180188" y="694358"/>
            <a:ext cx="2572876" cy="1675058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D101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l="29489" r="26021"/>
          <a:stretch/>
        </p:blipFill>
        <p:spPr>
          <a:xfrm>
            <a:off x="4148762" y="0"/>
            <a:ext cx="651615" cy="9764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164121-31D6-A0CA-A863-0AD2EE169B28}"/>
              </a:ext>
            </a:extLst>
          </p:cNvPr>
          <p:cNvSpPr txBox="1"/>
          <p:nvPr/>
        </p:nvSpPr>
        <p:spPr>
          <a:xfrm>
            <a:off x="3753064" y="75930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BB55950-9863-B1CE-44C8-6A21578D9A3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l="29489" r="26021"/>
          <a:stretch/>
        </p:blipFill>
        <p:spPr>
          <a:xfrm>
            <a:off x="7875543" y="40711"/>
            <a:ext cx="651615" cy="9764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DBE3E2-4BEF-C573-0AA6-0252FFB8748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l="29489" r="26021"/>
          <a:stretch/>
        </p:blipFill>
        <p:spPr>
          <a:xfrm>
            <a:off x="11540385" y="0"/>
            <a:ext cx="651615" cy="9764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98A776-A383-6A6C-BF38-51FDC43BAD84}"/>
              </a:ext>
            </a:extLst>
          </p:cNvPr>
          <p:cNvSpPr txBox="1"/>
          <p:nvPr/>
        </p:nvSpPr>
        <p:spPr>
          <a:xfrm>
            <a:off x="7472751" y="75811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52003-367C-44AA-6D1D-A450A41BAC00}"/>
              </a:ext>
            </a:extLst>
          </p:cNvPr>
          <p:cNvSpPr txBox="1"/>
          <p:nvPr/>
        </p:nvSpPr>
        <p:spPr>
          <a:xfrm>
            <a:off x="11184667" y="75811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10357797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2D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320" t="26488" r="6314" b="31638"/>
          <a:stretch/>
        </p:blipFill>
        <p:spPr bwMode="auto">
          <a:xfrm>
            <a:off x="3459048" y="2472753"/>
            <a:ext cx="2531676" cy="162701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3637984" y="4657135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66 µM – 108%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B48F02-2ECE-CFF9-2348-A463F9309C01}"/>
              </a:ext>
            </a:extLst>
          </p:cNvPr>
          <p:cNvSpPr txBox="1"/>
          <p:nvPr/>
        </p:nvSpPr>
        <p:spPr>
          <a:xfrm>
            <a:off x="6896179" y="4657135"/>
            <a:ext cx="28920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99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300-0000C400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8894" y="2472753"/>
            <a:ext cx="1354898" cy="9028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700-00002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176" t="29947" r="6936" b="28222"/>
          <a:stretch/>
        </p:blipFill>
        <p:spPr bwMode="auto">
          <a:xfrm>
            <a:off x="6751472" y="619191"/>
            <a:ext cx="2531676" cy="1671192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000000-0008-0000-0600-00002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009" t="29947" r="6625" b="28222"/>
          <a:stretch/>
        </p:blipFill>
        <p:spPr bwMode="auto">
          <a:xfrm>
            <a:off x="6676812" y="2473820"/>
            <a:ext cx="2606336" cy="1673312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8-0000-0300-0000B3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074050" y="2479813"/>
            <a:ext cx="1354898" cy="90304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2D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6418" t="26488" r="6004" b="31862"/>
          <a:stretch/>
        </p:blipFill>
        <p:spPr bwMode="auto">
          <a:xfrm>
            <a:off x="3564324" y="620553"/>
            <a:ext cx="2531676" cy="1669830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B986E2-1BC7-2353-D2CF-C78037241F2E}"/>
              </a:ext>
            </a:extLst>
          </p:cNvPr>
          <p:cNvSpPr txBox="1"/>
          <p:nvPr/>
        </p:nvSpPr>
        <p:spPr>
          <a:xfrm>
            <a:off x="2405185" y="96756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991089-DD0E-F3B3-D645-B1D0181C1F36}"/>
              </a:ext>
            </a:extLst>
          </p:cNvPr>
          <p:cNvSpPr txBox="1"/>
          <p:nvPr/>
        </p:nvSpPr>
        <p:spPr>
          <a:xfrm>
            <a:off x="9428948" y="96756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000-0000E901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028258" y="-1"/>
            <a:ext cx="1451346" cy="967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4602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34007" y="11338"/>
            <a:ext cx="1451346" cy="96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8170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0000000-0008-0000-0000-0000C801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1103" y="16561"/>
            <a:ext cx="1508795" cy="100586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000-000007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9415" y="0"/>
            <a:ext cx="1474158" cy="9827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000-000013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9384" y="0"/>
            <a:ext cx="1474158" cy="982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700-00001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405" t="26662" r="7614" b="31127"/>
          <a:stretch/>
        </p:blipFill>
        <p:spPr bwMode="auto">
          <a:xfrm>
            <a:off x="8112150" y="2556254"/>
            <a:ext cx="2815694" cy="187362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700-00000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405" t="26150" r="5383" b="31638"/>
          <a:stretch/>
        </p:blipFill>
        <p:spPr bwMode="auto">
          <a:xfrm>
            <a:off x="4537393" y="2556254"/>
            <a:ext cx="2887121" cy="187362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1AFF65-358D-42BB-69FC-4146115F74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37" t="26361" r="6197" b="31424"/>
          <a:stretch/>
        </p:blipFill>
        <p:spPr>
          <a:xfrm>
            <a:off x="973477" y="2556254"/>
            <a:ext cx="2876280" cy="1873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1195517" y="4672618"/>
            <a:ext cx="275364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60 µM – 143%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43 µM – 129%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B48F02-2ECE-CFF9-2348-A463F9309C01}"/>
              </a:ext>
            </a:extLst>
          </p:cNvPr>
          <p:cNvSpPr txBox="1"/>
          <p:nvPr/>
        </p:nvSpPr>
        <p:spPr>
          <a:xfrm>
            <a:off x="4650915" y="4672618"/>
            <a:ext cx="2762758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34 µM – 110%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AE908-5BA6-7500-F5C1-994093B9818C}"/>
              </a:ext>
            </a:extLst>
          </p:cNvPr>
          <p:cNvSpPr txBox="1"/>
          <p:nvPr/>
        </p:nvSpPr>
        <p:spPr>
          <a:xfrm>
            <a:off x="8165085" y="4672618"/>
            <a:ext cx="3195341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81 µM (predicted) – 146%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169%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300-0000B6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72750" y="2642323"/>
            <a:ext cx="1376415" cy="91741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300-0000B8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57772" y="2655967"/>
            <a:ext cx="1255901" cy="8371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300-0000B9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923828" y="2645912"/>
            <a:ext cx="1255961" cy="837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600-00000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6303" t="26150" r="6195" b="31638"/>
          <a:stretch/>
        </p:blipFill>
        <p:spPr bwMode="auto">
          <a:xfrm>
            <a:off x="1049326" y="602716"/>
            <a:ext cx="2800431" cy="1873626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0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4743" t="26150" r="5383" b="31638"/>
          <a:stretch/>
        </p:blipFill>
        <p:spPr bwMode="auto">
          <a:xfrm>
            <a:off x="4537393" y="602716"/>
            <a:ext cx="2876280" cy="1873626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600-00001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4405" t="25369" r="3209" b="32420"/>
          <a:stretch/>
        </p:blipFill>
        <p:spPr bwMode="auto">
          <a:xfrm>
            <a:off x="8101309" y="519493"/>
            <a:ext cx="2956695" cy="1873626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73A362-24F4-1903-9B7D-1BF2128DD00F}"/>
              </a:ext>
            </a:extLst>
          </p:cNvPr>
          <p:cNvSpPr txBox="1"/>
          <p:nvPr/>
        </p:nvSpPr>
        <p:spPr>
          <a:xfrm>
            <a:off x="3849757" y="80262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C5CA19-33E6-AA53-4A8A-9FDB05824CAD}"/>
              </a:ext>
            </a:extLst>
          </p:cNvPr>
          <p:cNvSpPr txBox="1"/>
          <p:nvPr/>
        </p:nvSpPr>
        <p:spPr>
          <a:xfrm>
            <a:off x="7413673" y="80262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0.26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D5113A8-8BC1-C924-9850-FAFF7DD281D1}"/>
              </a:ext>
            </a:extLst>
          </p:cNvPr>
          <p:cNvSpPr txBox="1"/>
          <p:nvPr/>
        </p:nvSpPr>
        <p:spPr>
          <a:xfrm>
            <a:off x="11058004" y="831643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2700051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280183B-91DA-8F7B-DB77-F71ECB42DA3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5082" t="-1" r="22158" b="12972"/>
          <a:stretch/>
        </p:blipFill>
        <p:spPr>
          <a:xfrm>
            <a:off x="5314757" y="43695"/>
            <a:ext cx="727819" cy="80037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A52424-A0FC-D5ED-F03C-43175750DFE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5082" t="-1" r="22158" b="12972"/>
          <a:stretch/>
        </p:blipFill>
        <p:spPr>
          <a:xfrm>
            <a:off x="2789433" y="59836"/>
            <a:ext cx="727819" cy="80037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000000-0008-0000-0700-00001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256" t="26936" r="6164" b="32367"/>
          <a:stretch/>
        </p:blipFill>
        <p:spPr bwMode="auto">
          <a:xfrm>
            <a:off x="8954749" y="2724857"/>
            <a:ext cx="2579252" cy="1625112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700-00001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256" t="26264" r="6164" b="31685"/>
          <a:stretch/>
        </p:blipFill>
        <p:spPr bwMode="auto">
          <a:xfrm>
            <a:off x="346283" y="2560557"/>
            <a:ext cx="2774604" cy="180638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474164" y="4615907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108%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125%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2B48F02-2ECE-CFF9-2348-A463F9309C01}"/>
              </a:ext>
            </a:extLst>
          </p:cNvPr>
          <p:cNvSpPr txBox="1"/>
          <p:nvPr/>
        </p:nvSpPr>
        <p:spPr>
          <a:xfrm>
            <a:off x="3366220" y="4588280"/>
            <a:ext cx="28920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12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2AE908-5BA6-7500-F5C1-994093B9818C}"/>
              </a:ext>
            </a:extLst>
          </p:cNvPr>
          <p:cNvSpPr txBox="1"/>
          <p:nvPr/>
        </p:nvSpPr>
        <p:spPr>
          <a:xfrm>
            <a:off x="6130165" y="4615907"/>
            <a:ext cx="270736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16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25 µM – 128%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300-0000C1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6905" y="2586805"/>
            <a:ext cx="1547661" cy="1031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600-00002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5183" t="30071" r="6779" b="27831"/>
          <a:stretch/>
        </p:blipFill>
        <p:spPr bwMode="auto">
          <a:xfrm>
            <a:off x="3366220" y="816441"/>
            <a:ext cx="2579251" cy="1710518"/>
          </a:xfrm>
          <a:prstGeom prst="rect">
            <a:avLst/>
          </a:prstGeom>
          <a:noFill/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000000-0008-0000-0700-00002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958" t="29623" r="6004" b="28504"/>
          <a:stretch/>
        </p:blipFill>
        <p:spPr bwMode="auto">
          <a:xfrm>
            <a:off x="3366220" y="2642124"/>
            <a:ext cx="2579251" cy="1701419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8-0000-0300-00002701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32011" y="2614496"/>
            <a:ext cx="1547660" cy="10294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8-0000-0700-00001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5336" t="30743" r="6625" b="28951"/>
          <a:stretch/>
        </p:blipFill>
        <p:spPr bwMode="auto">
          <a:xfrm>
            <a:off x="6130165" y="2743105"/>
            <a:ext cx="2579252" cy="1637729"/>
          </a:xfrm>
          <a:prstGeom prst="rect">
            <a:avLst/>
          </a:prstGeom>
          <a:noFill/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000000-0008-0000-0600-00001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5027" t="29623" r="6936" b="28728"/>
          <a:stretch/>
        </p:blipFill>
        <p:spPr bwMode="auto">
          <a:xfrm>
            <a:off x="6096000" y="815712"/>
            <a:ext cx="2579251" cy="1692320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000000-0008-0000-0300-0000C500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20357" y="2701988"/>
            <a:ext cx="1321935" cy="8808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96639E-2C4A-B6C0-72DE-E31CF28DDFCB}"/>
              </a:ext>
            </a:extLst>
          </p:cNvPr>
          <p:cNvSpPr txBox="1"/>
          <p:nvPr/>
        </p:nvSpPr>
        <p:spPr>
          <a:xfrm>
            <a:off x="9022221" y="4588280"/>
            <a:ext cx="289205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CACHE3-HO_1706_18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134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122%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7E6B13-2A52-609C-5516-AF34314BA876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695751" y="2586805"/>
            <a:ext cx="1346637" cy="8976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600-00001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4256" t="27160" r="2899" b="30788"/>
          <a:stretch/>
        </p:blipFill>
        <p:spPr bwMode="auto">
          <a:xfrm>
            <a:off x="343142" y="815712"/>
            <a:ext cx="2777745" cy="1744845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000000-0008-0000-0600-00001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/>
          <a:srcRect l="4256" t="26712" r="6164" b="32592"/>
          <a:stretch/>
        </p:blipFill>
        <p:spPr bwMode="auto">
          <a:xfrm>
            <a:off x="8943001" y="802201"/>
            <a:ext cx="2707363" cy="1705831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7E1682-1BD0-0024-672F-1BA89958A1E2}"/>
              </a:ext>
            </a:extLst>
          </p:cNvPr>
          <p:cNvSpPr txBox="1"/>
          <p:nvPr/>
        </p:nvSpPr>
        <p:spPr>
          <a:xfrm>
            <a:off x="1920192" y="37159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065AE1-DF30-A66B-FF0B-5C73BF242448}"/>
              </a:ext>
            </a:extLst>
          </p:cNvPr>
          <p:cNvSpPr txBox="1"/>
          <p:nvPr/>
        </p:nvSpPr>
        <p:spPr>
          <a:xfrm>
            <a:off x="4436737" y="37159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ECD757-B990-C3B1-AE0E-F8266DD31295}"/>
              </a:ext>
            </a:extLst>
          </p:cNvPr>
          <p:cNvSpPr txBox="1"/>
          <p:nvPr/>
        </p:nvSpPr>
        <p:spPr>
          <a:xfrm>
            <a:off x="7492489" y="8154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E98991-11EF-8CEE-527C-11CE3041886F}"/>
              </a:ext>
            </a:extLst>
          </p:cNvPr>
          <p:cNvSpPr txBox="1"/>
          <p:nvPr/>
        </p:nvSpPr>
        <p:spPr>
          <a:xfrm>
            <a:off x="10643031" y="9431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000-0000F201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5082" t="-1" r="22158" b="12972"/>
          <a:stretch/>
        </p:blipFill>
        <p:spPr>
          <a:xfrm>
            <a:off x="11423062" y="37191"/>
            <a:ext cx="722280" cy="77852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0AD0155-927F-17AC-AB0B-CA74CEC6DE3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25082" t="-1" r="22158" b="12972"/>
          <a:stretch/>
        </p:blipFill>
        <p:spPr>
          <a:xfrm>
            <a:off x="8367310" y="37159"/>
            <a:ext cx="722280" cy="79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264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1708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265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723133" y="64455"/>
            <a:ext cx="732899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 analogs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CACHE3HI_1708_42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23 compounds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dose dependent displacement of ADP-ribose peptide by HTRF. Among them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a dose dependent binding response by SPR with a tendency to reach saturation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CACHE3HI_1708_42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25 µM  – 114%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66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46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34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028556" y="2152355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11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E640AEC-513F-0F63-0C58-E558DFF3B6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194" t="28594" r="3399" b="27237"/>
          <a:stretch/>
        </p:blipFill>
        <p:spPr bwMode="auto">
          <a:xfrm>
            <a:off x="174564" y="415435"/>
            <a:ext cx="2663688" cy="178510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AC37C8-AAAA-54E0-8F58-6B6AD171A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112" t="30026" r="4762" b="28951"/>
          <a:stretch/>
        </p:blipFill>
        <p:spPr bwMode="auto">
          <a:xfrm>
            <a:off x="174564" y="2227971"/>
            <a:ext cx="2408901" cy="1520695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A9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6512" t="6293" r="24490" b="9826"/>
          <a:stretch/>
        </p:blipFill>
        <p:spPr>
          <a:xfrm>
            <a:off x="2342578" y="2150749"/>
            <a:ext cx="1406340" cy="1597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50FD01-CE04-5A94-8C62-B73C5BBDC1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6512" t="6293" r="24490" b="9826"/>
          <a:stretch/>
        </p:blipFill>
        <p:spPr>
          <a:xfrm>
            <a:off x="7920612" y="2152355"/>
            <a:ext cx="1152821" cy="130986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CDC376C-A58D-91F7-45BD-2FA8B8C6EEBA}"/>
              </a:ext>
            </a:extLst>
          </p:cNvPr>
          <p:cNvSpPr txBox="1"/>
          <p:nvPr/>
        </p:nvSpPr>
        <p:spPr>
          <a:xfrm>
            <a:off x="1224109" y="5151704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B2BDC1D-240D-48B5-8A20-6B6A24DA3B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791" y="4176815"/>
            <a:ext cx="2007409" cy="2586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DD0CBF-B3D2-47DE-807D-14D951729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4892" t="30295" r="4742" b="29517"/>
          <a:stretch/>
        </p:blipFill>
        <p:spPr bwMode="auto">
          <a:xfrm>
            <a:off x="5028556" y="4025348"/>
            <a:ext cx="2892056" cy="1783819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700-000002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3680" t="30295" r="6936" b="29517"/>
          <a:stretch/>
        </p:blipFill>
        <p:spPr bwMode="auto">
          <a:xfrm>
            <a:off x="8006884" y="4025348"/>
            <a:ext cx="2860661" cy="1783819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A172DB-CB0C-D86A-3C6F-B72B340707C8}"/>
              </a:ext>
            </a:extLst>
          </p:cNvPr>
          <p:cNvSpPr txBox="1"/>
          <p:nvPr/>
        </p:nvSpPr>
        <p:spPr>
          <a:xfrm>
            <a:off x="3885941" y="286785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7C02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917275" y="1794934"/>
            <a:ext cx="670575" cy="107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303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823BB22-12E9-523B-B82C-8D6DEBF1CEDE}"/>
              </a:ext>
            </a:extLst>
          </p:cNvPr>
          <p:cNvGrpSpPr/>
          <p:nvPr/>
        </p:nvGrpSpPr>
        <p:grpSpPr>
          <a:xfrm>
            <a:off x="909983" y="0"/>
            <a:ext cx="10092634" cy="6858000"/>
            <a:chOff x="909983" y="0"/>
            <a:chExt cx="10092634" cy="685800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49B5482-6371-3699-CC65-C8B82A9C6EB9}"/>
                </a:ext>
              </a:extLst>
            </p:cNvPr>
            <p:cNvGrpSpPr/>
            <p:nvPr/>
          </p:nvGrpSpPr>
          <p:grpSpPr>
            <a:xfrm>
              <a:off x="909983" y="0"/>
              <a:ext cx="10092634" cy="5695123"/>
              <a:chOff x="363331" y="0"/>
              <a:chExt cx="11267440" cy="719443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ABC243CE-96A6-FCF8-7C47-317E6F1F723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084" t="25037" r="5499" b="21777"/>
              <a:stretch/>
            </p:blipFill>
            <p:spPr>
              <a:xfrm>
                <a:off x="363331" y="0"/>
                <a:ext cx="11267440" cy="3647440"/>
              </a:xfrm>
              <a:prstGeom prst="rect">
                <a:avLst/>
              </a:prstGeom>
            </p:spPr>
          </p:pic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7D37A50A-91C4-D365-CD43-A74B2D5A5F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986" t="25653" r="5598" b="22627"/>
              <a:stretch/>
            </p:blipFill>
            <p:spPr>
              <a:xfrm>
                <a:off x="363331" y="3647441"/>
                <a:ext cx="11267440" cy="3546994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BCC6FFC-86AE-CAC8-F893-2DF9847BB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250" t="61037" r="5584" b="21037"/>
            <a:stretch/>
          </p:blipFill>
          <p:spPr>
            <a:xfrm>
              <a:off x="909983" y="5753833"/>
              <a:ext cx="10092634" cy="1104167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76E892C-95B2-E225-E56F-0B5A8BF17D92}"/>
              </a:ext>
            </a:extLst>
          </p:cNvPr>
          <p:cNvSpPr txBox="1"/>
          <p:nvPr/>
        </p:nvSpPr>
        <p:spPr>
          <a:xfrm>
            <a:off x="4224130" y="35283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494ABD-5E69-ED5E-47E9-2F103B329DE8}"/>
              </a:ext>
            </a:extLst>
          </p:cNvPr>
          <p:cNvSpPr txBox="1"/>
          <p:nvPr/>
        </p:nvSpPr>
        <p:spPr>
          <a:xfrm>
            <a:off x="6761921" y="617283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791775-6106-3BC3-A05E-3517A4E939FA}"/>
              </a:ext>
            </a:extLst>
          </p:cNvPr>
          <p:cNvSpPr txBox="1"/>
          <p:nvPr/>
        </p:nvSpPr>
        <p:spPr>
          <a:xfrm>
            <a:off x="4224130" y="3240157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038C61-FB4F-3F00-9A2F-AA63D0A9B682}"/>
              </a:ext>
            </a:extLst>
          </p:cNvPr>
          <p:cNvSpPr txBox="1"/>
          <p:nvPr/>
        </p:nvSpPr>
        <p:spPr>
          <a:xfrm>
            <a:off x="8411816" y="1312302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5CE1A9-FC56-C602-32CE-CA32D900D4DB}"/>
              </a:ext>
            </a:extLst>
          </p:cNvPr>
          <p:cNvSpPr txBox="1"/>
          <p:nvPr/>
        </p:nvSpPr>
        <p:spPr>
          <a:xfrm>
            <a:off x="9241030" y="1289770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CD14CF-9BAE-2CF8-D886-F23E5E9A93C2}"/>
              </a:ext>
            </a:extLst>
          </p:cNvPr>
          <p:cNvSpPr txBox="1"/>
          <p:nvPr/>
        </p:nvSpPr>
        <p:spPr>
          <a:xfrm>
            <a:off x="2557670" y="5114020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8AA849C-8F54-D6F8-C2CC-F1795590D9E4}"/>
              </a:ext>
            </a:extLst>
          </p:cNvPr>
          <p:cNvSpPr txBox="1"/>
          <p:nvPr/>
        </p:nvSpPr>
        <p:spPr>
          <a:xfrm>
            <a:off x="2557669" y="869716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6E4EC91-12BD-3A12-6B20-963A829F7802}"/>
              </a:ext>
            </a:extLst>
          </p:cNvPr>
          <p:cNvSpPr txBox="1"/>
          <p:nvPr/>
        </p:nvSpPr>
        <p:spPr>
          <a:xfrm>
            <a:off x="8459604" y="4154557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268B16-E568-5348-5AC7-417C4755C7AE}"/>
              </a:ext>
            </a:extLst>
          </p:cNvPr>
          <p:cNvSpPr txBox="1"/>
          <p:nvPr/>
        </p:nvSpPr>
        <p:spPr>
          <a:xfrm>
            <a:off x="909983" y="1285096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5AAA85-822D-F900-B9C8-1A5226E05A96}"/>
              </a:ext>
            </a:extLst>
          </p:cNvPr>
          <p:cNvSpPr txBox="1"/>
          <p:nvPr/>
        </p:nvSpPr>
        <p:spPr>
          <a:xfrm>
            <a:off x="6598653" y="131230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C5B3DA-BEEE-EE50-8482-D6E5B644C985}"/>
              </a:ext>
            </a:extLst>
          </p:cNvPr>
          <p:cNvSpPr txBox="1"/>
          <p:nvPr/>
        </p:nvSpPr>
        <p:spPr>
          <a:xfrm rot="5400000">
            <a:off x="10650376" y="3244334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0F9884-BC23-7D95-5A38-8AA16BDDDC38}"/>
              </a:ext>
            </a:extLst>
          </p:cNvPr>
          <p:cNvSpPr txBox="1"/>
          <p:nvPr/>
        </p:nvSpPr>
        <p:spPr>
          <a:xfrm>
            <a:off x="903659" y="35283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</p:spTree>
    <p:extLst>
      <p:ext uri="{BB962C8B-B14F-4D97-AF65-F5344CB8AC3E}">
        <p14:creationId xmlns:p14="http://schemas.microsoft.com/office/powerpoint/2010/main" val="35607673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94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742612" y="971"/>
            <a:ext cx="1417517" cy="9450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1A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40" t="25445" r="5694" b="31586"/>
          <a:stretch/>
        </p:blipFill>
        <p:spPr bwMode="auto">
          <a:xfrm>
            <a:off x="6240385" y="2248776"/>
            <a:ext cx="2683186" cy="1769479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1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520" t="25259" r="5773" b="32577"/>
          <a:stretch/>
        </p:blipFill>
        <p:spPr bwMode="auto">
          <a:xfrm>
            <a:off x="3268430" y="2248776"/>
            <a:ext cx="2683186" cy="1749069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F5D61DE-3F54-ACBA-FB54-5D67338B980D}"/>
              </a:ext>
            </a:extLst>
          </p:cNvPr>
          <p:cNvSpPr txBox="1"/>
          <p:nvPr/>
        </p:nvSpPr>
        <p:spPr>
          <a:xfrm>
            <a:off x="3392973" y="4201554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</a:t>
            </a:r>
            <a:r>
              <a:rPr lang="en-CA" sz="1400" b="1" dirty="0">
                <a:solidFill>
                  <a:srgbClr val="006666"/>
                </a:solidFill>
                <a:latin typeface="Calibri" panose="020F0502020204030204"/>
                <a:cs typeface="Arial" panose="020B0604020202020204" pitchFamily="34" charset="0"/>
              </a:rPr>
              <a:t>41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64 µM – 112%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61 µM – 138%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Linear response (slow off) 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000000-0008-0000-0300-00009E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8630" r="21909"/>
          <a:stretch/>
        </p:blipFill>
        <p:spPr>
          <a:xfrm>
            <a:off x="5112357" y="2279106"/>
            <a:ext cx="791454" cy="1067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3422A8C-7C25-779C-DA3A-F861AC17C9D4}"/>
              </a:ext>
            </a:extLst>
          </p:cNvPr>
          <p:cNvSpPr txBox="1"/>
          <p:nvPr/>
        </p:nvSpPr>
        <p:spPr>
          <a:xfrm>
            <a:off x="6441633" y="4201554"/>
            <a:ext cx="289205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300-0000CD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51367" y="2304465"/>
            <a:ext cx="1417517" cy="9429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600-000011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4521" t="25445" r="4348" b="31625"/>
          <a:stretch/>
        </p:blipFill>
        <p:spPr bwMode="auto">
          <a:xfrm>
            <a:off x="3312229" y="391075"/>
            <a:ext cx="2722245" cy="1778487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1A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3940" t="26997" r="5694" b="31587"/>
          <a:stretch/>
        </p:blipFill>
        <p:spPr bwMode="auto">
          <a:xfrm>
            <a:off x="6237184" y="429078"/>
            <a:ext cx="2722246" cy="1730413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959FBA-DAA8-CA49-1BA0-FEAAB527BE18}"/>
              </a:ext>
            </a:extLst>
          </p:cNvPr>
          <p:cNvSpPr txBox="1"/>
          <p:nvPr/>
        </p:nvSpPr>
        <p:spPr>
          <a:xfrm>
            <a:off x="2461178" y="88309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FCEE2-A197-490A-5A1A-B9A4AB4FE423}"/>
              </a:ext>
            </a:extLst>
          </p:cNvPr>
          <p:cNvSpPr txBox="1"/>
          <p:nvPr/>
        </p:nvSpPr>
        <p:spPr>
          <a:xfrm>
            <a:off x="8971840" y="78453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A902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231950" y="-240"/>
            <a:ext cx="1393752" cy="929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30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00000000-0008-0000-0600-000042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3219" t="29057" r="3122" b="27741"/>
          <a:stretch/>
        </p:blipFill>
        <p:spPr bwMode="auto">
          <a:xfrm>
            <a:off x="6272944" y="408488"/>
            <a:ext cx="2997482" cy="1917592"/>
          </a:xfrm>
          <a:prstGeom prst="rect">
            <a:avLst/>
          </a:prstGeom>
          <a:noFill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0000000-0008-0000-0600-00002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135" t="29702" r="6341" b="28200"/>
          <a:stretch/>
        </p:blipFill>
        <p:spPr bwMode="auto">
          <a:xfrm>
            <a:off x="3452628" y="408488"/>
            <a:ext cx="2865143" cy="186864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2E5AC-874E-4DB9-9930-4EA7D9718719}"/>
              </a:ext>
            </a:extLst>
          </p:cNvPr>
          <p:cNvSpPr txBox="1"/>
          <p:nvPr/>
        </p:nvSpPr>
        <p:spPr>
          <a:xfrm>
            <a:off x="3521086" y="4531919"/>
            <a:ext cx="2513109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26 µM – 61%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55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496B1F-0FC8-4908-AE72-B3CF9D24E0B5}"/>
              </a:ext>
            </a:extLst>
          </p:cNvPr>
          <p:cNvSpPr txBox="1"/>
          <p:nvPr/>
        </p:nvSpPr>
        <p:spPr>
          <a:xfrm>
            <a:off x="6447447" y="4531919"/>
            <a:ext cx="299748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CACHE3-HO_1690_36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8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0000000-0008-0000-0700-00002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708" t="30022" r="4762" b="27169"/>
          <a:stretch/>
        </p:blipFill>
        <p:spPr bwMode="auto">
          <a:xfrm>
            <a:off x="3521086" y="2566564"/>
            <a:ext cx="2780836" cy="1823741"/>
          </a:xfrm>
          <a:prstGeom prst="rect">
            <a:avLst/>
          </a:prstGeom>
          <a:noFill/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50EEB63-3B31-4B5B-B0C6-637EA5C0A8C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91364" y="2593085"/>
            <a:ext cx="1629926" cy="109308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0000000-0008-0000-0700-000042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135" t="30417" r="6341" b="29544"/>
          <a:stretch/>
        </p:blipFill>
        <p:spPr bwMode="auto">
          <a:xfrm>
            <a:off x="6336402" y="2566564"/>
            <a:ext cx="2780836" cy="1724871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541E967-FA1A-4CB4-9965-6E21F44C564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26820" y="2594414"/>
            <a:ext cx="1451780" cy="9657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6F9474-66BB-9B7E-E113-8B2F0813A6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4666" y="119052"/>
            <a:ext cx="860527" cy="869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32F5C6-55E3-6442-11F4-140BEF50C431}"/>
              </a:ext>
            </a:extLst>
          </p:cNvPr>
          <p:cNvSpPr txBox="1"/>
          <p:nvPr/>
        </p:nvSpPr>
        <p:spPr>
          <a:xfrm>
            <a:off x="2921574" y="876593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0.08</a:t>
            </a:r>
          </a:p>
          <a:p>
            <a:r>
              <a:rPr lang="en-US" sz="1000" dirty="0"/>
              <a:t>Ki:78 µM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923451-09D4-EF30-4143-0AF37CE72B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55522" y="192633"/>
            <a:ext cx="1074685" cy="8699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638929-0214-CF7E-6F96-784ADC9036D7}"/>
              </a:ext>
            </a:extLst>
          </p:cNvPr>
          <p:cNvSpPr txBox="1"/>
          <p:nvPr/>
        </p:nvSpPr>
        <p:spPr>
          <a:xfrm>
            <a:off x="8755522" y="1040769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dist:0.17</a:t>
            </a:r>
          </a:p>
          <a:p>
            <a:r>
              <a:rPr lang="en-US" sz="1000" dirty="0"/>
              <a:t>Ki:362 µM</a:t>
            </a:r>
          </a:p>
        </p:txBody>
      </p:sp>
    </p:spTree>
    <p:extLst>
      <p:ext uri="{BB962C8B-B14F-4D97-AF65-F5344CB8AC3E}">
        <p14:creationId xmlns:p14="http://schemas.microsoft.com/office/powerpoint/2010/main" val="7700587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88046A8-82F9-2002-3C7D-BEBC775E4B9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80925" y="0"/>
            <a:ext cx="1211813" cy="807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BB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6965" y="38244"/>
            <a:ext cx="1191050" cy="7940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76A7234-C1C7-E699-5AE6-4178292949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7" t="27166" r="5534" b="32398"/>
          <a:stretch/>
        </p:blipFill>
        <p:spPr>
          <a:xfrm>
            <a:off x="4698015" y="2526047"/>
            <a:ext cx="2821212" cy="1747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600-00002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244" t="29623" r="7598" b="29175"/>
          <a:stretch/>
        </p:blipFill>
        <p:spPr bwMode="auto">
          <a:xfrm>
            <a:off x="1303811" y="2518315"/>
            <a:ext cx="2610251" cy="1691915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1377555" y="4583192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94%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95 µM – 119%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5D61DE-3F54-ACBA-FB54-5D67338B980D}"/>
              </a:ext>
            </a:extLst>
          </p:cNvPr>
          <p:cNvSpPr txBox="1"/>
          <p:nvPr/>
        </p:nvSpPr>
        <p:spPr>
          <a:xfrm>
            <a:off x="4795931" y="4583192"/>
            <a:ext cx="312646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24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100%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31 µM – 109%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mild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22A8C-7C25-779C-DA3A-F861AC17C9D4}"/>
              </a:ext>
            </a:extLst>
          </p:cNvPr>
          <p:cNvSpPr txBox="1"/>
          <p:nvPr/>
        </p:nvSpPr>
        <p:spPr>
          <a:xfrm>
            <a:off x="8100391" y="4583192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33 µM – 68%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48 µM – 75%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mild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300-00003A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25566" r="27182"/>
          <a:stretch/>
        </p:blipFill>
        <p:spPr>
          <a:xfrm>
            <a:off x="2823583" y="2421412"/>
            <a:ext cx="776006" cy="10924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700-00002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244" t="29175" r="7598" b="29623"/>
          <a:stretch/>
        </p:blipFill>
        <p:spPr bwMode="auto">
          <a:xfrm>
            <a:off x="1303811" y="514494"/>
            <a:ext cx="2646589" cy="1715469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300-000037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36352" y="2518315"/>
            <a:ext cx="1642287" cy="109243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0000000-0008-0000-0700-00003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4252" t="28321" r="5381" b="29419"/>
          <a:stretch/>
        </p:blipFill>
        <p:spPr bwMode="auto">
          <a:xfrm>
            <a:off x="8113408" y="468140"/>
            <a:ext cx="2787798" cy="1808175"/>
          </a:xfrm>
          <a:prstGeom prst="rect">
            <a:avLst/>
          </a:prstGeom>
          <a:noFill/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0000000-0008-0000-0600-00003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2718" t="29785" r="5694" b="29419"/>
          <a:stretch/>
        </p:blipFill>
        <p:spPr bwMode="auto">
          <a:xfrm>
            <a:off x="8060072" y="2518315"/>
            <a:ext cx="2841134" cy="1755139"/>
          </a:xfrm>
          <a:prstGeom prst="rect">
            <a:avLst/>
          </a:prstGeom>
          <a:noFill/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8-0000-0300-000036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10895" r="12913"/>
          <a:stretch/>
        </p:blipFill>
        <p:spPr>
          <a:xfrm>
            <a:off x="9959578" y="2573897"/>
            <a:ext cx="1123061" cy="9804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2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4104" t="26740" r="5530" b="30315"/>
          <a:stretch/>
        </p:blipFill>
        <p:spPr bwMode="auto">
          <a:xfrm>
            <a:off x="4698015" y="556061"/>
            <a:ext cx="2821212" cy="1859491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8C0860-66A5-B0A4-A181-242CC558CB43}"/>
              </a:ext>
            </a:extLst>
          </p:cNvPr>
          <p:cNvSpPr txBox="1"/>
          <p:nvPr/>
        </p:nvSpPr>
        <p:spPr>
          <a:xfrm>
            <a:off x="10888189" y="72276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B90DD6-EBE2-B5E6-DB73-E04C3F32C654}"/>
              </a:ext>
            </a:extLst>
          </p:cNvPr>
          <p:cNvSpPr txBox="1"/>
          <p:nvPr/>
        </p:nvSpPr>
        <p:spPr>
          <a:xfrm>
            <a:off x="7359781" y="682793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B154A9C-2C15-1C92-53FA-DAAD3B344F0D}"/>
              </a:ext>
            </a:extLst>
          </p:cNvPr>
          <p:cNvSpPr txBox="1"/>
          <p:nvPr/>
        </p:nvSpPr>
        <p:spPr>
          <a:xfrm>
            <a:off x="3914062" y="71753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8B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99519" y="13842"/>
            <a:ext cx="1191050" cy="794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9560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C702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12298" y="49300"/>
            <a:ext cx="1398277" cy="932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700-00000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002" t="26804" r="3199" b="32391"/>
          <a:stretch/>
        </p:blipFill>
        <p:spPr bwMode="auto">
          <a:xfrm>
            <a:off x="3203943" y="2519842"/>
            <a:ext cx="2892057" cy="1744859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1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779" t="26974" r="4856" b="32808"/>
          <a:stretch/>
        </p:blipFill>
        <p:spPr bwMode="auto">
          <a:xfrm>
            <a:off x="6510287" y="2592114"/>
            <a:ext cx="2745495" cy="169464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3313828" y="4518898"/>
            <a:ext cx="289205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18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5D61DE-3F54-ACBA-FB54-5D67338B980D}"/>
              </a:ext>
            </a:extLst>
          </p:cNvPr>
          <p:cNvSpPr txBox="1"/>
          <p:nvPr/>
        </p:nvSpPr>
        <p:spPr>
          <a:xfrm>
            <a:off x="6647120" y="4518898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27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50% binding</a:t>
            </a:r>
            <a:endParaRPr lang="en-US" sz="12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124%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300-00003301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59856" y="2495504"/>
            <a:ext cx="1660080" cy="11042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8-0000-0300-0000CA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20785" y="2495504"/>
            <a:ext cx="1605738" cy="10681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1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4243" t="27095" r="2154" b="32688"/>
          <a:stretch/>
        </p:blipFill>
        <p:spPr bwMode="auto">
          <a:xfrm>
            <a:off x="6503309" y="660104"/>
            <a:ext cx="2844714" cy="169516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600-00000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5804" t="27144" r="5310" b="30177"/>
          <a:stretch/>
        </p:blipFill>
        <p:spPr bwMode="auto">
          <a:xfrm>
            <a:off x="3270108" y="654151"/>
            <a:ext cx="2719774" cy="1811155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4287544-446E-654B-5BBA-AE746FC015AA}"/>
              </a:ext>
            </a:extLst>
          </p:cNvPr>
          <p:cNvSpPr txBox="1"/>
          <p:nvPr/>
        </p:nvSpPr>
        <p:spPr>
          <a:xfrm>
            <a:off x="2368496" y="102875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566B18-DAB5-F013-B672-1ADDF42F005C}"/>
              </a:ext>
            </a:extLst>
          </p:cNvPr>
          <p:cNvSpPr txBox="1"/>
          <p:nvPr/>
        </p:nvSpPr>
        <p:spPr>
          <a:xfrm>
            <a:off x="9539176" y="94656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A002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020956" y="14376"/>
            <a:ext cx="1398276" cy="93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090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A122A8-0C80-450F-94A8-E6D63904E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3630" t="29063" r="6004" b="29064"/>
          <a:stretch/>
        </p:blipFill>
        <p:spPr bwMode="auto">
          <a:xfrm>
            <a:off x="5205312" y="553319"/>
            <a:ext cx="2663456" cy="171170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4AEA4D-27BD-62EC-5620-BFF7F76E1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630" t="30124" r="6004" b="29064"/>
          <a:stretch/>
        </p:blipFill>
        <p:spPr bwMode="auto">
          <a:xfrm>
            <a:off x="5184651" y="2680943"/>
            <a:ext cx="2663456" cy="1668337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700-00002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177" t="26732" r="7574" b="32413"/>
          <a:stretch/>
        </p:blipFill>
        <p:spPr bwMode="auto">
          <a:xfrm>
            <a:off x="8221827" y="2625343"/>
            <a:ext cx="2714696" cy="1762993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2D56A1-CDEF-3983-1B43-6BD78C3BC8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04" t="26210" r="4838" b="32533"/>
          <a:stretch/>
        </p:blipFill>
        <p:spPr>
          <a:xfrm>
            <a:off x="2134513" y="2619721"/>
            <a:ext cx="2662929" cy="1686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2277294" y="4644349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7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35%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7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36%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5D61DE-3F54-ACBA-FB54-5D67338B980D}"/>
              </a:ext>
            </a:extLst>
          </p:cNvPr>
          <p:cNvSpPr txBox="1"/>
          <p:nvPr/>
        </p:nvSpPr>
        <p:spPr>
          <a:xfrm>
            <a:off x="5282257" y="4674906"/>
            <a:ext cx="289205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CACHE3-HO_1708_32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9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52%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20 µM – 74%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(solub@50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422A8C-7C25-779C-DA3A-F861AC17C9D4}"/>
              </a:ext>
            </a:extLst>
          </p:cNvPr>
          <p:cNvSpPr txBox="1"/>
          <p:nvPr/>
        </p:nvSpPr>
        <p:spPr>
          <a:xfrm>
            <a:off x="8355770" y="4660713"/>
            <a:ext cx="319349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CACHE3-HO_1708_11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43 µM – 84%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43%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300-00003B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7212" r="29833"/>
          <a:stretch/>
        </p:blipFill>
        <p:spPr>
          <a:xfrm>
            <a:off x="3985591" y="2489769"/>
            <a:ext cx="934280" cy="144682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0000000-0008-0000-0300-00003501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652667" y="2479229"/>
            <a:ext cx="1593548" cy="106001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8-0000-0300-0000320100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33248" r="26770"/>
          <a:stretch/>
        </p:blipFill>
        <p:spPr>
          <a:xfrm>
            <a:off x="10326121" y="2468828"/>
            <a:ext cx="760099" cy="12645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4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4826" t="25377" r="6103" b="32982"/>
          <a:stretch/>
        </p:blipFill>
        <p:spPr bwMode="auto">
          <a:xfrm>
            <a:off x="2194423" y="553318"/>
            <a:ext cx="2723483" cy="1765851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600-00002F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4562" t="26732" r="5073" b="30743"/>
          <a:stretch/>
        </p:blipFill>
        <p:spPr bwMode="auto">
          <a:xfrm>
            <a:off x="8156173" y="659483"/>
            <a:ext cx="2803376" cy="1829671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000-00007F02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18344" y="18323"/>
            <a:ext cx="1373159" cy="9154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000-00005202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704464" y="0"/>
            <a:ext cx="1373159" cy="9154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5B0200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53446" y="0"/>
            <a:ext cx="1373159" cy="9154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81AC1A-86FF-A96C-B192-083C995B076C}"/>
              </a:ext>
            </a:extLst>
          </p:cNvPr>
          <p:cNvSpPr txBox="1"/>
          <p:nvPr/>
        </p:nvSpPr>
        <p:spPr>
          <a:xfrm>
            <a:off x="4424401" y="548359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175F2-FC80-AFCF-6DCC-7F2A2AFF396E}"/>
              </a:ext>
            </a:extLst>
          </p:cNvPr>
          <p:cNvSpPr txBox="1"/>
          <p:nvPr/>
        </p:nvSpPr>
        <p:spPr>
          <a:xfrm>
            <a:off x="7440142" y="50752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A25A6F6-FA66-9AEC-5881-0B70A32BB993}"/>
              </a:ext>
            </a:extLst>
          </p:cNvPr>
          <p:cNvSpPr txBox="1"/>
          <p:nvPr/>
        </p:nvSpPr>
        <p:spPr>
          <a:xfrm>
            <a:off x="10743287" y="548359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38073430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4834059" y="4943885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CACHE3HI_1708_87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106%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DB7858-9C17-84B0-512C-DD640B6ED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177" t="29649" r="5457" b="27806"/>
          <a:stretch/>
        </p:blipFill>
        <p:spPr bwMode="auto">
          <a:xfrm>
            <a:off x="4649971" y="1005360"/>
            <a:ext cx="2892057" cy="188843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D34076-3C57-CACF-8394-7A1237743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554" t="29692" r="4383" b="28055"/>
          <a:stretch/>
        </p:blipFill>
        <p:spPr bwMode="auto">
          <a:xfrm>
            <a:off x="4649971" y="2961969"/>
            <a:ext cx="2777426" cy="1787323"/>
          </a:xfrm>
          <a:prstGeom prst="rect">
            <a:avLst/>
          </a:prstGeom>
          <a:noFill/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BF92A6A-913F-E88F-8CD0-A083AD07A736}"/>
              </a:ext>
            </a:extLst>
          </p:cNvPr>
          <p:cNvSpPr txBox="1"/>
          <p:nvPr/>
        </p:nvSpPr>
        <p:spPr>
          <a:xfrm>
            <a:off x="3791235" y="156834"/>
            <a:ext cx="6151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HIT MOLECULE that was not followed up for round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374971-7745-4D5E-4066-279E1F00838F}"/>
              </a:ext>
            </a:extLst>
          </p:cNvPr>
          <p:cNvSpPr txBox="1"/>
          <p:nvPr/>
        </p:nvSpPr>
        <p:spPr>
          <a:xfrm>
            <a:off x="6177427" y="6067269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EE116B5-8FA2-71C9-B9AB-0FBBDD808E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35196"/>
              </p:ext>
            </p:extLst>
          </p:nvPr>
        </p:nvGraphicFramePr>
        <p:xfrm>
          <a:off x="8348023" y="4109132"/>
          <a:ext cx="673100" cy="1280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5" imgW="1346644" imgH="2559926" progId="ChemDraw.Document.6.0">
                  <p:embed/>
                </p:oleObj>
              </mc:Choice>
              <mc:Fallback>
                <p:oleObj name="CS ChemDraw Drawing" r:id="rId5" imgW="1346644" imgH="2559926" progId="ChemDraw.Document.6.0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EE116B5-8FA2-71C9-B9AB-0FBBDD808E1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348023" y="4109132"/>
                        <a:ext cx="673100" cy="12803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2B8F7E99-F3EF-48DA-A4F0-024F9B9EE7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879" y="1757680"/>
            <a:ext cx="2531925" cy="33426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572EF-3144-D989-2204-CB07333A614F}"/>
              </a:ext>
            </a:extLst>
          </p:cNvPr>
          <p:cNvSpPr txBox="1"/>
          <p:nvPr/>
        </p:nvSpPr>
        <p:spPr>
          <a:xfrm>
            <a:off x="8013790" y="124169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Ki:439 µM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000-00009102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887683" y="808278"/>
            <a:ext cx="925449" cy="1480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5427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1709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19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0000000-0008-0000-0700-000019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72237" y="795104"/>
            <a:ext cx="3200400" cy="443865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097C1D-E595-AE33-2E92-09CF48FFE911}"/>
              </a:ext>
            </a:extLst>
          </p:cNvPr>
          <p:cNvSpPr txBox="1"/>
          <p:nvPr/>
        </p:nvSpPr>
        <p:spPr>
          <a:xfrm>
            <a:off x="1093322" y="4156159"/>
            <a:ext cx="407536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CACHE3HI_1709_75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(4% DMSO) =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28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(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solubility issues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76% binding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(2% DMSO)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N/A</a:t>
            </a:r>
            <a:endParaRPr lang="en-US" sz="12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Yes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Solubility (DLS)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100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(2%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F6E1620-E50C-3EA2-B76E-E456C5E67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52217" y="1884616"/>
            <a:ext cx="1465234" cy="84859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0A00484-3706-6FB9-00CD-FFAE96D669A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864" t="4598" r="41247" b="4598"/>
          <a:stretch/>
        </p:blipFill>
        <p:spPr>
          <a:xfrm>
            <a:off x="1701264" y="614633"/>
            <a:ext cx="2859478" cy="33885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4A5B92-0B22-53E3-CDD7-E85DB45899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1560" y="795292"/>
            <a:ext cx="3200677" cy="44382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4658A90-8587-7FDA-5A1E-92F83CF6B72B}"/>
              </a:ext>
            </a:extLst>
          </p:cNvPr>
          <p:cNvSpPr txBox="1"/>
          <p:nvPr/>
        </p:nvSpPr>
        <p:spPr>
          <a:xfrm>
            <a:off x="1374913" y="102513"/>
            <a:ext cx="10177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anose="020F0502020204030204"/>
                <a:cs typeface="Arial" panose="020B0604020202020204" pitchFamily="34" charset="0"/>
              </a:rPr>
              <a:t>Crystallized molecule that was not advanced to round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DB41BE-8724-DA90-26FF-03F241DCFDB9}"/>
              </a:ext>
            </a:extLst>
          </p:cNvPr>
          <p:cNvSpPr txBox="1"/>
          <p:nvPr/>
        </p:nvSpPr>
        <p:spPr>
          <a:xfrm>
            <a:off x="4004085" y="5879295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E7CE75-9E9A-04B2-7966-48D353EA25E9}"/>
              </a:ext>
            </a:extLst>
          </p:cNvPr>
          <p:cNvSpPr txBox="1"/>
          <p:nvPr/>
        </p:nvSpPr>
        <p:spPr>
          <a:xfrm>
            <a:off x="7575781" y="535690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000-0000C702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83114" y="5304414"/>
            <a:ext cx="678816" cy="108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533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1714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438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27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CACHE3HI_1714_34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showed a dose dependent displacement of ADP-ribose peptide by HTRF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and did not confirm binding by SPR (</a:t>
            </a: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less than 10% binding response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CACHE3HI_1714_34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46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(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25%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27%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15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486749" y="1963562"/>
            <a:ext cx="289205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CACHE3-HO_1714_1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N/A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1%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4E40E4-8A29-8EC0-0245-8DA2C26F8F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870" t="2521" r="12370" b="14032"/>
          <a:stretch/>
        </p:blipFill>
        <p:spPr>
          <a:xfrm>
            <a:off x="8378805" y="2038106"/>
            <a:ext cx="1852329" cy="13908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04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4865" t="29622" r="3830" b="28878"/>
          <a:stretch/>
        </p:blipFill>
        <p:spPr bwMode="auto">
          <a:xfrm>
            <a:off x="176644" y="421208"/>
            <a:ext cx="2696854" cy="170001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04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3630" t="30071" r="6004" b="28429"/>
          <a:stretch/>
        </p:blipFill>
        <p:spPr bwMode="auto">
          <a:xfrm>
            <a:off x="127400" y="2121218"/>
            <a:ext cx="2592004" cy="1650911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D1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870" t="2521" r="12370" b="14032"/>
          <a:stretch/>
        </p:blipFill>
        <p:spPr>
          <a:xfrm>
            <a:off x="2188689" y="2213144"/>
            <a:ext cx="1619221" cy="12158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600-00001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087" t="28069" r="6019" b="28854"/>
          <a:stretch/>
        </p:blipFill>
        <p:spPr bwMode="auto">
          <a:xfrm>
            <a:off x="5054884" y="3955900"/>
            <a:ext cx="2908930" cy="1911999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700-00001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4986" t="29140" r="8527" b="29270"/>
          <a:stretch/>
        </p:blipFill>
        <p:spPr bwMode="auto">
          <a:xfrm>
            <a:off x="8287076" y="4059965"/>
            <a:ext cx="2767917" cy="1846014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0366F2-F69F-3529-F184-8AB1ADDC86D5}"/>
              </a:ext>
            </a:extLst>
          </p:cNvPr>
          <p:cNvSpPr txBox="1"/>
          <p:nvPr/>
        </p:nvSpPr>
        <p:spPr>
          <a:xfrm>
            <a:off x="4161252" y="250217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0.5</a:t>
            </a:r>
          </a:p>
          <a:p>
            <a:r>
              <a:rPr lang="en-US" sz="1000" dirty="0"/>
              <a:t>Ki:4.7 µM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0603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75418" y="998013"/>
            <a:ext cx="879466" cy="140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75942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B9792C0-09E4-2BA7-AB7B-DEEBAA9E1395}"/>
              </a:ext>
            </a:extLst>
          </p:cNvPr>
          <p:cNvGrpSpPr/>
          <p:nvPr/>
        </p:nvGrpSpPr>
        <p:grpSpPr>
          <a:xfrm>
            <a:off x="397565" y="109331"/>
            <a:ext cx="11251096" cy="5975405"/>
            <a:chOff x="397565" y="109331"/>
            <a:chExt cx="11251096" cy="59754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0CE521B-D546-BEB1-D632-6BF5E76DC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20" t="25361" r="5597" b="22175"/>
            <a:stretch/>
          </p:blipFill>
          <p:spPr>
            <a:xfrm>
              <a:off x="397565" y="109331"/>
              <a:ext cx="11251096" cy="35979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9C5701-75E2-8F09-2F2E-A3574EB4C0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67" t="44000" r="5550" b="21334"/>
            <a:stretch/>
          </p:blipFill>
          <p:spPr>
            <a:xfrm>
              <a:off x="397565" y="3707296"/>
              <a:ext cx="11251096" cy="2377440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BF5EA6F-423E-C3A7-E887-ACE442CF3D44}"/>
              </a:ext>
            </a:extLst>
          </p:cNvPr>
          <p:cNvSpPr txBox="1"/>
          <p:nvPr/>
        </p:nvSpPr>
        <p:spPr>
          <a:xfrm rot="5400000">
            <a:off x="11180932" y="3144944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61922435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1715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25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4616311" y="4893168"/>
            <a:ext cx="4053624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CACHE3HI_1690_45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39 µM – 111%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105%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3791235" y="156834"/>
            <a:ext cx="6151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Round 1 HIT MOLECULE that was not followed up </a:t>
            </a:r>
            <a:r>
              <a:rPr lang="en-CA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in</a:t>
            </a: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round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FB2249-5D4E-0FB6-3B4E-D2711C45C5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122" t="29864" r="5319" b="28030"/>
          <a:stretch/>
        </p:blipFill>
        <p:spPr bwMode="auto">
          <a:xfrm>
            <a:off x="4559383" y="1003852"/>
            <a:ext cx="3096249" cy="199664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E79B2D-8A23-BA31-6023-E0BF3F0752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30" t="30471" r="7332" b="28727"/>
          <a:stretch/>
        </p:blipFill>
        <p:spPr bwMode="auto">
          <a:xfrm>
            <a:off x="4616311" y="3111275"/>
            <a:ext cx="2426240" cy="1547241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9A823-F9C5-C98A-4297-CEDFCE7107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5763" y="2991609"/>
            <a:ext cx="1443864" cy="1740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F66DCC-54B5-CD05-0794-355F89FCEB29}"/>
              </a:ext>
            </a:extLst>
          </p:cNvPr>
          <p:cNvSpPr txBox="1"/>
          <p:nvPr/>
        </p:nvSpPr>
        <p:spPr>
          <a:xfrm>
            <a:off x="6123332" y="6016552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72DFF-A3DF-4F9A-9E7A-4166F49BFA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19" y="2180779"/>
            <a:ext cx="3188381" cy="39928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3E82998-5647-0DD2-716D-DF78062AB4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43385" y="1862413"/>
            <a:ext cx="699427" cy="11291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0B306E-4F10-FED5-743E-96D3296F2DE1}"/>
              </a:ext>
            </a:extLst>
          </p:cNvPr>
          <p:cNvSpPr txBox="1"/>
          <p:nvPr/>
        </p:nvSpPr>
        <p:spPr>
          <a:xfrm>
            <a:off x="9621070" y="3000500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0.35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21264125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4E03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10014" y="2521457"/>
            <a:ext cx="862932" cy="138069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394600" y="120703"/>
            <a:ext cx="72579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CACHE3HI_1715_71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showed a dose dependent displacement of ADP-ribose peptide by HTRF.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Among them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6 compounds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confirmed a dose dependent binding response reaching saturation (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 compounds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does not reach saturation)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CACHE3HI_1715_71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28 µM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128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(solub@50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93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019728" y="1988994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18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89%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C81C08-B5FC-2D93-AAEE-12B0DFF4C8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975" t="30148" r="5337" b="28504"/>
          <a:stretch/>
        </p:blipFill>
        <p:spPr bwMode="auto">
          <a:xfrm>
            <a:off x="174912" y="395412"/>
            <a:ext cx="2673627" cy="170953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C6FBB5-2904-0C5C-C68A-5E5DC24D6C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155" t="30295" r="5073" b="28727"/>
          <a:stretch/>
        </p:blipFill>
        <p:spPr bwMode="auto">
          <a:xfrm>
            <a:off x="174564" y="2154514"/>
            <a:ext cx="2546312" cy="157685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000-0000EC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6641" t="6294" r="15141" b="14032"/>
          <a:stretch/>
        </p:blipFill>
        <p:spPr>
          <a:xfrm>
            <a:off x="2009944" y="2160379"/>
            <a:ext cx="1677190" cy="13001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2CE7BA-7084-8BE9-ECFF-776659436A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6641" t="6294" r="15141" b="14032"/>
          <a:stretch/>
        </p:blipFill>
        <p:spPr>
          <a:xfrm>
            <a:off x="8894433" y="1963562"/>
            <a:ext cx="1978975" cy="15340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97AA57-58A3-465B-AEDA-87673C097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4865" t="29623" r="4141" b="28504"/>
          <a:stretch/>
        </p:blipFill>
        <p:spPr bwMode="auto">
          <a:xfrm>
            <a:off x="5019728" y="4053663"/>
            <a:ext cx="2912165" cy="1858618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700-000007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3312" t="30295" r="5694" b="27831"/>
          <a:stretch/>
        </p:blipFill>
        <p:spPr bwMode="auto">
          <a:xfrm>
            <a:off x="8120271" y="4053663"/>
            <a:ext cx="2912165" cy="1858618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9B0338-6BE6-A34D-352D-791C66C0A198}"/>
              </a:ext>
            </a:extLst>
          </p:cNvPr>
          <p:cNvSpPr txBox="1"/>
          <p:nvPr/>
        </p:nvSpPr>
        <p:spPr>
          <a:xfrm>
            <a:off x="3910014" y="369972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</p:spTree>
    <p:extLst>
      <p:ext uri="{BB962C8B-B14F-4D97-AF65-F5344CB8AC3E}">
        <p14:creationId xmlns:p14="http://schemas.microsoft.com/office/powerpoint/2010/main" val="390819097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C7BE48-C861-BE97-1DFE-CD1751670F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6" t="25362" r="10978" b="21159"/>
          <a:stretch/>
        </p:blipFill>
        <p:spPr>
          <a:xfrm>
            <a:off x="695738" y="1331843"/>
            <a:ext cx="10614991" cy="36675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72675-E827-2960-7C27-70DDA9B663BC}"/>
              </a:ext>
            </a:extLst>
          </p:cNvPr>
          <p:cNvSpPr txBox="1"/>
          <p:nvPr/>
        </p:nvSpPr>
        <p:spPr>
          <a:xfrm>
            <a:off x="695738" y="1798982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FB0277-D60E-4E0A-210E-5F1C82672713}"/>
              </a:ext>
            </a:extLst>
          </p:cNvPr>
          <p:cNvSpPr txBox="1"/>
          <p:nvPr/>
        </p:nvSpPr>
        <p:spPr>
          <a:xfrm>
            <a:off x="9169178" y="3011723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645FD8-DDB1-2909-58D2-D25B2E35961B}"/>
              </a:ext>
            </a:extLst>
          </p:cNvPr>
          <p:cNvSpPr txBox="1"/>
          <p:nvPr/>
        </p:nvSpPr>
        <p:spPr>
          <a:xfrm>
            <a:off x="695737" y="3011722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45C8ED-BD93-D028-6EB9-2BC18C9AFD15}"/>
              </a:ext>
            </a:extLst>
          </p:cNvPr>
          <p:cNvSpPr txBox="1"/>
          <p:nvPr/>
        </p:nvSpPr>
        <p:spPr>
          <a:xfrm>
            <a:off x="2845902" y="1759225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440D1F-BCC8-1F80-5C6D-9A1F6891C98E}"/>
              </a:ext>
            </a:extLst>
          </p:cNvPr>
          <p:cNvSpPr txBox="1"/>
          <p:nvPr/>
        </p:nvSpPr>
        <p:spPr>
          <a:xfrm>
            <a:off x="4932457" y="301172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F62D61C-96AA-C5AF-9820-97DA7C9F3B6F}"/>
              </a:ext>
            </a:extLst>
          </p:cNvPr>
          <p:cNvSpPr txBox="1"/>
          <p:nvPr/>
        </p:nvSpPr>
        <p:spPr>
          <a:xfrm>
            <a:off x="9169177" y="1571619"/>
            <a:ext cx="9323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does not reach saturation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6CE09D-3723-B26B-BCF8-91BF9BD8EDB7}"/>
              </a:ext>
            </a:extLst>
          </p:cNvPr>
          <p:cNvSpPr txBox="1"/>
          <p:nvPr/>
        </p:nvSpPr>
        <p:spPr>
          <a:xfrm>
            <a:off x="5215003" y="350473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0117286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000-00006F03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70161" y="7761"/>
            <a:ext cx="1270611" cy="8470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3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913" t="27268" r="6659" b="32124"/>
          <a:stretch/>
        </p:blipFill>
        <p:spPr bwMode="auto">
          <a:xfrm>
            <a:off x="8065682" y="2451023"/>
            <a:ext cx="2681862" cy="1708057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3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244" t="26231" r="5073" b="31639"/>
          <a:stretch/>
        </p:blipFill>
        <p:spPr bwMode="auto">
          <a:xfrm>
            <a:off x="5101643" y="2451023"/>
            <a:ext cx="2667918" cy="1719058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600-00001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6107" t="30430" r="5383" b="29352"/>
          <a:stretch/>
        </p:blipFill>
        <p:spPr bwMode="auto">
          <a:xfrm>
            <a:off x="2382872" y="2553723"/>
            <a:ext cx="2522389" cy="158958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2382872" y="4692438"/>
            <a:ext cx="26124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CACHE3-HO_1715_30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36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97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51 µM – 119%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ABBCB7-DADD-11FB-F822-84A90B907A0E}"/>
              </a:ext>
            </a:extLst>
          </p:cNvPr>
          <p:cNvSpPr txBox="1"/>
          <p:nvPr/>
        </p:nvSpPr>
        <p:spPr>
          <a:xfrm>
            <a:off x="5382331" y="4692438"/>
            <a:ext cx="26124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CACHE3-HO_1715_18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84%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82 µM – 108%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A3C63-368B-932D-911C-936864CC6DFD}"/>
              </a:ext>
            </a:extLst>
          </p:cNvPr>
          <p:cNvSpPr txBox="1"/>
          <p:nvPr/>
        </p:nvSpPr>
        <p:spPr>
          <a:xfrm>
            <a:off x="8100370" y="4692438"/>
            <a:ext cx="26124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CACHE3-HO_1715_28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58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130%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300-00001401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7297" y="2529283"/>
            <a:ext cx="1494679" cy="994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700-00001B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6418" t="30070" r="5073" b="29712"/>
          <a:stretch/>
        </p:blipFill>
        <p:spPr bwMode="auto">
          <a:xfrm>
            <a:off x="2382872" y="741053"/>
            <a:ext cx="2522389" cy="1589580"/>
          </a:xfrm>
          <a:prstGeom prst="rect">
            <a:avLst/>
          </a:prstGeom>
          <a:noFill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300-0000DC00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553541" y="2600273"/>
            <a:ext cx="1441277" cy="9587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300-00004700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76091" y="2519569"/>
            <a:ext cx="1227099" cy="8289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3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4865" t="25837" r="6315" b="32086"/>
          <a:stretch/>
        </p:blipFill>
        <p:spPr bwMode="auto">
          <a:xfrm>
            <a:off x="5114855" y="646663"/>
            <a:ext cx="2628973" cy="1727313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3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3624" t="25254" r="7246" b="30743"/>
          <a:stretch/>
        </p:blipFill>
        <p:spPr bwMode="auto">
          <a:xfrm>
            <a:off x="8049826" y="701688"/>
            <a:ext cx="2445896" cy="1674709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53AB2C-B303-21DF-8D7B-B13E9559858D}"/>
              </a:ext>
            </a:extLst>
          </p:cNvPr>
          <p:cNvSpPr txBox="1"/>
          <p:nvPr/>
        </p:nvSpPr>
        <p:spPr>
          <a:xfrm>
            <a:off x="4345231" y="97467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0000000-0008-0000-0000-00005D030000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504559" y="51865"/>
            <a:ext cx="1297161" cy="8647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F5BD48-3617-E445-6D56-B3F8C3DF6CC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145" y="6041"/>
            <a:ext cx="1270611" cy="8470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E755784-D7F1-E31D-14FF-823A263395BA}"/>
              </a:ext>
            </a:extLst>
          </p:cNvPr>
          <p:cNvSpPr txBox="1"/>
          <p:nvPr/>
        </p:nvSpPr>
        <p:spPr>
          <a:xfrm>
            <a:off x="7331701" y="8106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F74BB29-9A64-1C87-C7F0-1AA24FAEE52C}"/>
              </a:ext>
            </a:extLst>
          </p:cNvPr>
          <p:cNvSpPr txBox="1"/>
          <p:nvPr/>
        </p:nvSpPr>
        <p:spPr>
          <a:xfrm>
            <a:off x="10678800" y="6797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</p:spTree>
    <p:extLst>
      <p:ext uri="{BB962C8B-B14F-4D97-AF65-F5344CB8AC3E}">
        <p14:creationId xmlns:p14="http://schemas.microsoft.com/office/powerpoint/2010/main" val="51987183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700-00002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190" t="25118" r="3897" b="31295"/>
          <a:stretch/>
        </p:blipFill>
        <p:spPr bwMode="auto">
          <a:xfrm>
            <a:off x="6458050" y="2383557"/>
            <a:ext cx="2799037" cy="1861158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2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881" t="26044" r="5831" b="31304"/>
          <a:stretch/>
        </p:blipFill>
        <p:spPr bwMode="auto">
          <a:xfrm>
            <a:off x="3413591" y="2534060"/>
            <a:ext cx="2739507" cy="179485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3515831" y="4526277"/>
            <a:ext cx="261248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ABBCB7-DADD-11FB-F822-84A90B907A0E}"/>
              </a:ext>
            </a:extLst>
          </p:cNvPr>
          <p:cNvSpPr txBox="1"/>
          <p:nvPr/>
        </p:nvSpPr>
        <p:spPr>
          <a:xfrm>
            <a:off x="6644600" y="4518898"/>
            <a:ext cx="261248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14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27 µM – 151%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300-0000CE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52284" y="2462471"/>
            <a:ext cx="1545248" cy="10278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300-0000E9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42955" y="2341567"/>
            <a:ext cx="1610823" cy="1071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2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3299" t="25828" r="5392" b="31295"/>
          <a:stretch/>
        </p:blipFill>
        <p:spPr bwMode="auto">
          <a:xfrm>
            <a:off x="3388811" y="548895"/>
            <a:ext cx="2714727" cy="1768014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5F8389B-CDA9-0638-8BD5-9BC7DE08908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179" t="25826" r="6970" b="31294"/>
          <a:stretch/>
        </p:blipFill>
        <p:spPr>
          <a:xfrm>
            <a:off x="6439652" y="541842"/>
            <a:ext cx="2612487" cy="1768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E4F52DB-88B1-BD67-48AB-FD0A9D7C40FE}"/>
              </a:ext>
            </a:extLst>
          </p:cNvPr>
          <p:cNvSpPr txBox="1"/>
          <p:nvPr/>
        </p:nvSpPr>
        <p:spPr>
          <a:xfrm>
            <a:off x="2452034" y="91847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9FA777-FE59-147C-70A2-281745A56C5D}"/>
              </a:ext>
            </a:extLst>
          </p:cNvPr>
          <p:cNvSpPr txBox="1"/>
          <p:nvPr/>
        </p:nvSpPr>
        <p:spPr>
          <a:xfrm>
            <a:off x="9083823" y="91847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3F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72384" y="60489"/>
            <a:ext cx="1286983" cy="8579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000-00005103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856955" y="33826"/>
            <a:ext cx="1279740" cy="85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28868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000-00005703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80891" y="1245365"/>
            <a:ext cx="1007332" cy="161173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CACHE3HI_1715_76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>
              <a:defRPr/>
            </a:pPr>
            <a:r>
              <a:rPr lang="en-CA" b="1" dirty="0">
                <a:solidFill>
                  <a:prstClr val="black"/>
                </a:solidFill>
                <a:latin typeface="Calibri" panose="020F0502020204030204"/>
              </a:rPr>
              <a:t>CACHE3-HO_1715_36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sho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mild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displacement of ADP-ribose peptide by HTRF and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no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binding response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80944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CACHE3HI_1715_76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19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(solub@50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C1C8BC-95B0-6141-384F-3445341DA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171" y="2318134"/>
            <a:ext cx="1373026" cy="2031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280695-2488-04D7-8125-0ED750FEF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488" t="30251" r="6390" b="28995"/>
          <a:stretch/>
        </p:blipFill>
        <p:spPr bwMode="auto">
          <a:xfrm>
            <a:off x="102764" y="416570"/>
            <a:ext cx="2820255" cy="1808923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C9F7-C8DE-160B-1729-F05D6521A1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313" t="28055" r="3914" b="28503"/>
          <a:stretch/>
        </p:blipFill>
        <p:spPr bwMode="auto">
          <a:xfrm>
            <a:off x="102764" y="2260853"/>
            <a:ext cx="2337407" cy="1517965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2793D6-D5C6-DFDA-D140-D840359EDC90}"/>
              </a:ext>
            </a:extLst>
          </p:cNvPr>
          <p:cNvSpPr txBox="1"/>
          <p:nvPr/>
        </p:nvSpPr>
        <p:spPr>
          <a:xfrm>
            <a:off x="1330459" y="5056962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FB925-4A2F-AD92-04D3-F9B00AA4A470}"/>
              </a:ext>
            </a:extLst>
          </p:cNvPr>
          <p:cNvSpPr txBox="1"/>
          <p:nvPr/>
        </p:nvSpPr>
        <p:spPr>
          <a:xfrm>
            <a:off x="5637073" y="2205615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N/A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N/A%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binding, does not reach saturation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300-0000EA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70253" y="1757454"/>
            <a:ext cx="2918983" cy="19416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700-000030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6561" t="29175" r="6625" b="29263"/>
          <a:stretch/>
        </p:blipFill>
        <p:spPr bwMode="auto">
          <a:xfrm>
            <a:off x="5702473" y="3941986"/>
            <a:ext cx="2778387" cy="1844798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600-000030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6251" t="29847" r="6935" b="29263"/>
          <a:stretch/>
        </p:blipFill>
        <p:spPr bwMode="auto">
          <a:xfrm>
            <a:off x="8892132" y="3941986"/>
            <a:ext cx="2778387" cy="1814982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1B8020-B710-40D0-B706-E3656352DF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6486" y="3908667"/>
            <a:ext cx="2287825" cy="29210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DF4A4E-BEEC-B2E3-96F5-3DE03B8C651B}"/>
              </a:ext>
            </a:extLst>
          </p:cNvPr>
          <p:cNvSpPr txBox="1"/>
          <p:nvPr/>
        </p:nvSpPr>
        <p:spPr>
          <a:xfrm>
            <a:off x="4228188" y="247083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</p:spTree>
    <p:extLst>
      <p:ext uri="{BB962C8B-B14F-4D97-AF65-F5344CB8AC3E}">
        <p14:creationId xmlns:p14="http://schemas.microsoft.com/office/powerpoint/2010/main" val="24886701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600-00001D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8920" y="794039"/>
            <a:ext cx="3200400" cy="443865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1D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9320" y="794039"/>
            <a:ext cx="3200400" cy="4438650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8FE34A-8038-087A-5391-A543E5503155}"/>
              </a:ext>
            </a:extLst>
          </p:cNvPr>
          <p:cNvSpPr txBox="1"/>
          <p:nvPr/>
        </p:nvSpPr>
        <p:spPr>
          <a:xfrm>
            <a:off x="1249461" y="4584835"/>
            <a:ext cx="383201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CACHE3HI_1715_78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 µM 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105%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(2%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-showed fluorescence interference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A11BE06-7640-DA97-6CED-749DC6F9F6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6218" y="1674933"/>
            <a:ext cx="1171575" cy="13493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8B9ADE-A885-2346-F420-BBD690C9033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001" t="3247" r="32424" b="-461"/>
          <a:stretch/>
        </p:blipFill>
        <p:spPr>
          <a:xfrm>
            <a:off x="1249460" y="466667"/>
            <a:ext cx="3832012" cy="407619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3B8CD3-1CCD-4F67-045D-1387B9F94EB3}"/>
              </a:ext>
            </a:extLst>
          </p:cNvPr>
          <p:cNvSpPr txBox="1"/>
          <p:nvPr/>
        </p:nvSpPr>
        <p:spPr>
          <a:xfrm>
            <a:off x="4004085" y="5879295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0B3FAD-6160-AEBF-88C4-DDAC99D32601}"/>
              </a:ext>
            </a:extLst>
          </p:cNvPr>
          <p:cNvSpPr txBox="1"/>
          <p:nvPr/>
        </p:nvSpPr>
        <p:spPr>
          <a:xfrm>
            <a:off x="1374913" y="102513"/>
            <a:ext cx="10177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anose="020F0502020204030204"/>
                <a:cs typeface="Arial" panose="020B0604020202020204" pitchFamily="34" charset="0"/>
              </a:rPr>
              <a:t>Crystallized molecule that was not advanced to round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19877A-6434-AC91-614B-FA8BBC464CA1}"/>
              </a:ext>
            </a:extLst>
          </p:cNvPr>
          <p:cNvSpPr txBox="1"/>
          <p:nvPr/>
        </p:nvSpPr>
        <p:spPr>
          <a:xfrm>
            <a:off x="7641239" y="546255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000-00006303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29320" y="5232688"/>
            <a:ext cx="891127" cy="142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0225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6F03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3130" y="1621933"/>
            <a:ext cx="1007333" cy="1611732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48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64%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weak binding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F43C4-697C-5040-8F3F-777438FB7595}"/>
              </a:ext>
            </a:extLst>
          </p:cNvPr>
          <p:cNvSpPr txBox="1"/>
          <p:nvPr/>
        </p:nvSpPr>
        <p:spPr>
          <a:xfrm>
            <a:off x="5486748" y="64455"/>
            <a:ext cx="6230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CACHE3HI_1715_82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CACHE3-HO_1715_41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mild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displacement of ADP-ribose peptide by HTRF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and low binding response by SPR.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470D3BD-1553-487A-7079-9195DF004D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334" t="30424" r="6905" b="29607"/>
          <a:stretch/>
        </p:blipFill>
        <p:spPr bwMode="auto">
          <a:xfrm>
            <a:off x="66670" y="386994"/>
            <a:ext cx="2808662" cy="1774071"/>
          </a:xfrm>
          <a:prstGeom prst="rect">
            <a:avLst/>
          </a:prstGeom>
          <a:noFill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63920B9-2CDE-4249-00E8-BEC1C54CA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6036" t="29692" r="7008" b="29847"/>
          <a:stretch/>
        </p:blipFill>
        <p:spPr bwMode="auto">
          <a:xfrm>
            <a:off x="66670" y="2229210"/>
            <a:ext cx="2397078" cy="1546888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24896D-D4B1-2A79-71C7-D896DD75E5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2488" y="2264002"/>
            <a:ext cx="1530460" cy="16964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F7AB69-7C76-C738-5D93-D2B9A3DE2F50}"/>
              </a:ext>
            </a:extLst>
          </p:cNvPr>
          <p:cNvSpPr txBox="1"/>
          <p:nvPr/>
        </p:nvSpPr>
        <p:spPr>
          <a:xfrm>
            <a:off x="5486748" y="2370992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CACHE3-HO_1715_4</a:t>
            </a:r>
            <a:r>
              <a:rPr lang="en-CA" sz="1400" b="1" dirty="0">
                <a:solidFill>
                  <a:srgbClr val="006666"/>
                </a:solidFill>
                <a:latin typeface="Calibri" panose="020F0502020204030204"/>
                <a:cs typeface="Arial" panose="020B0604020202020204" pitchFamily="34" charset="0"/>
              </a:rPr>
              <a:t>1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=47 µM–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(30%)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300-0000DF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23784" y="1789044"/>
            <a:ext cx="3126318" cy="20795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700-00002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401" t="30707" r="4233" b="28323"/>
          <a:stretch/>
        </p:blipFill>
        <p:spPr bwMode="auto">
          <a:xfrm>
            <a:off x="8989888" y="4284322"/>
            <a:ext cx="2892057" cy="1818527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600-00002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3275" t="28923" r="4430" b="28383"/>
          <a:stretch/>
        </p:blipFill>
        <p:spPr bwMode="auto">
          <a:xfrm>
            <a:off x="5363110" y="4083473"/>
            <a:ext cx="3460674" cy="2220223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48BF4E-1409-F890-7C24-2540F4660F3C}"/>
              </a:ext>
            </a:extLst>
          </p:cNvPr>
          <p:cNvSpPr txBox="1"/>
          <p:nvPr/>
        </p:nvSpPr>
        <p:spPr>
          <a:xfrm>
            <a:off x="3999759" y="285281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C1CCBC-061C-79FB-7653-7C1AAF62D579}"/>
              </a:ext>
            </a:extLst>
          </p:cNvPr>
          <p:cNvSpPr txBox="1"/>
          <p:nvPr/>
        </p:nvSpPr>
        <p:spPr>
          <a:xfrm>
            <a:off x="11213759" y="397143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000-0000BA03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184667" y="4641796"/>
            <a:ext cx="1007333" cy="671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6677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CACHE3HI_1715_83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35 µM  – 61%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weak binding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82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37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3F43C4-697C-5040-8F3F-777438FB7595}"/>
              </a:ext>
            </a:extLst>
          </p:cNvPr>
          <p:cNvSpPr txBox="1"/>
          <p:nvPr/>
        </p:nvSpPr>
        <p:spPr>
          <a:xfrm>
            <a:off x="4761489" y="-15197"/>
            <a:ext cx="70070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analogs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CACHE3HI_1715_83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mild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displacement of ADP-ribose peptide by HTRF. Among them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compound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a dose dependent binding affinity reaching saturation by SPR.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ED2EED-A4D1-96F5-75B9-9994950B1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095" t="30311" r="5312" b="28711"/>
          <a:stretch/>
        </p:blipFill>
        <p:spPr bwMode="auto">
          <a:xfrm>
            <a:off x="107969" y="354063"/>
            <a:ext cx="2835321" cy="1818862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AE4A34-7EF1-64DB-F8AF-3E7AE3F277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378" t="29692" r="7079" b="28279"/>
          <a:stretch/>
        </p:blipFill>
        <p:spPr bwMode="auto">
          <a:xfrm>
            <a:off x="138121" y="2219047"/>
            <a:ext cx="2243300" cy="1510929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BCFC2B-71C9-749A-8059-5F171529BA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5580" y="2219047"/>
            <a:ext cx="1515670" cy="16800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531C3-CFFE-CF9A-3D0A-ECE833405CBE}"/>
              </a:ext>
            </a:extLst>
          </p:cNvPr>
          <p:cNvSpPr txBox="1"/>
          <p:nvPr/>
        </p:nvSpPr>
        <p:spPr>
          <a:xfrm>
            <a:off x="5460942" y="2081959"/>
            <a:ext cx="335907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20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97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weak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700-000034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157" t="30519" r="6625" b="29175"/>
          <a:stretch/>
        </p:blipFill>
        <p:spPr bwMode="auto">
          <a:xfrm>
            <a:off x="5047958" y="3899067"/>
            <a:ext cx="2855316" cy="1789044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600-000034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6101" t="30743" r="4682" b="28951"/>
          <a:stretch/>
        </p:blipFill>
        <p:spPr bwMode="auto">
          <a:xfrm>
            <a:off x="8169739" y="3955117"/>
            <a:ext cx="2855316" cy="1789044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300-0000E800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03258" y="1993905"/>
            <a:ext cx="1549515" cy="1030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B333559-9C4C-D14E-624B-3D5247DEC5B7}"/>
              </a:ext>
            </a:extLst>
          </p:cNvPr>
          <p:cNvSpPr txBox="1"/>
          <p:nvPr/>
        </p:nvSpPr>
        <p:spPr>
          <a:xfrm>
            <a:off x="3999759" y="285281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0.15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000-00007B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rcRect r="4031" b="16564"/>
          <a:stretch/>
        </p:blipFill>
        <p:spPr>
          <a:xfrm>
            <a:off x="4010612" y="1649504"/>
            <a:ext cx="848467" cy="11802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564D937-0474-0FB8-97EA-D2F0CD684208}"/>
              </a:ext>
            </a:extLst>
          </p:cNvPr>
          <p:cNvSpPr txBox="1"/>
          <p:nvPr/>
        </p:nvSpPr>
        <p:spPr>
          <a:xfrm>
            <a:off x="10467764" y="360117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B103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680790" y="4283519"/>
            <a:ext cx="1221459" cy="81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125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D24CC99-3DF1-DF5E-E67F-2975002E4C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4" t="25072" r="33152" b="35797"/>
          <a:stretch/>
        </p:blipFill>
        <p:spPr>
          <a:xfrm>
            <a:off x="1719470" y="1759226"/>
            <a:ext cx="7991061" cy="26835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E8F399-9B0C-DB9F-4135-0AC8422CD99F}"/>
              </a:ext>
            </a:extLst>
          </p:cNvPr>
          <p:cNvSpPr txBox="1"/>
          <p:nvPr/>
        </p:nvSpPr>
        <p:spPr>
          <a:xfrm>
            <a:off x="1848678" y="327511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F0870-C2AA-8188-9CC2-3643AEA3B377}"/>
              </a:ext>
            </a:extLst>
          </p:cNvPr>
          <p:cNvSpPr txBox="1"/>
          <p:nvPr/>
        </p:nvSpPr>
        <p:spPr>
          <a:xfrm>
            <a:off x="4926770" y="829127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84215531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000-00008703000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0524" y="452322"/>
            <a:ext cx="1007333" cy="16117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5059793" y="4904129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CACHE3HI_1715_85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44 µM  – 1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24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67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47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32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F92A6A-913F-E88F-8CD0-A083AD07A736}"/>
              </a:ext>
            </a:extLst>
          </p:cNvPr>
          <p:cNvSpPr txBox="1"/>
          <p:nvPr/>
        </p:nvSpPr>
        <p:spPr>
          <a:xfrm>
            <a:off x="3791235" y="156834"/>
            <a:ext cx="6151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HIT MOLECULE that was not followed up for round 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522963-27E2-E326-EFB2-0748C7C3A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606" t="29720" r="3558" b="28228"/>
          <a:stretch/>
        </p:blipFill>
        <p:spPr bwMode="auto">
          <a:xfrm>
            <a:off x="4740965" y="969897"/>
            <a:ext cx="3164345" cy="203172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142051-FA5E-1EB4-E310-73524566D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002" t="30026" r="4762" b="28951"/>
          <a:stretch/>
        </p:blipFill>
        <p:spPr bwMode="auto">
          <a:xfrm>
            <a:off x="4662640" y="3182818"/>
            <a:ext cx="2496771" cy="1540109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7C2475-AFF9-189F-9FF8-FDEBCF51E048}"/>
              </a:ext>
            </a:extLst>
          </p:cNvPr>
          <p:cNvSpPr txBox="1"/>
          <p:nvPr/>
        </p:nvSpPr>
        <p:spPr>
          <a:xfrm>
            <a:off x="6323137" y="6027513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95F84FD-A96A-123D-B8A3-769FF69A89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85063095"/>
              </p:ext>
            </p:extLst>
          </p:nvPr>
        </p:nvGraphicFramePr>
        <p:xfrm>
          <a:off x="6516274" y="3182818"/>
          <a:ext cx="897303" cy="98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2337786" imgH="2578056" progId="ChemDraw.Document.6.0">
                  <p:embed/>
                </p:oleObj>
              </mc:Choice>
              <mc:Fallback>
                <p:oleObj name="CS ChemDraw Drawing" r:id="rId6" imgW="2337786" imgH="2578056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95F84FD-A96A-123D-B8A3-769FF69A89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16274" y="3182818"/>
                        <a:ext cx="897303" cy="989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99DAA02D-647C-8BC6-5293-FDE7B638F33B}"/>
              </a:ext>
            </a:extLst>
          </p:cNvPr>
          <p:cNvSpPr txBox="1"/>
          <p:nvPr/>
        </p:nvSpPr>
        <p:spPr>
          <a:xfrm>
            <a:off x="8106084" y="1417419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Ki:1.5 µM</a:t>
            </a:r>
          </a:p>
        </p:txBody>
      </p:sp>
    </p:spTree>
    <p:extLst>
      <p:ext uri="{BB962C8B-B14F-4D97-AF65-F5344CB8AC3E}">
        <p14:creationId xmlns:p14="http://schemas.microsoft.com/office/powerpoint/2010/main" val="9802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4A1FDE-7FC7-AB57-E4C8-C0C915DCCAA4}"/>
              </a:ext>
            </a:extLst>
          </p:cNvPr>
          <p:cNvSpPr txBox="1"/>
          <p:nvPr/>
        </p:nvSpPr>
        <p:spPr>
          <a:xfrm>
            <a:off x="5486748" y="1963562"/>
            <a:ext cx="38050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145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(solub@30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394600" y="64455"/>
            <a:ext cx="79001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19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parent molecule, of </a:t>
            </a:r>
            <a:r>
              <a:rPr lang="en-US" u="sng" dirty="0">
                <a:solidFill>
                  <a:prstClr val="black"/>
                </a:solidFill>
              </a:rPr>
              <a:t>CACHE3HI_1690_48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were submitted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in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5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 showed a dose dependent displacement of ADP-ribose peptide by HTRF. Among them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by SPR.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CACHE3HI_1690_48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60 µM  – 8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  <a:endParaRPr lang="en-CA" sz="1100" dirty="0">
              <a:solidFill>
                <a:prstClr val="black"/>
              </a:solidFill>
              <a:latin typeface="Calibri" panose="020F0502020204030204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47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34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88769-E127-2581-372D-5E853CF79A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251" t="29591" r="5383" b="27416"/>
          <a:stretch/>
        </p:blipFill>
        <p:spPr bwMode="auto">
          <a:xfrm>
            <a:off x="89683" y="447261"/>
            <a:ext cx="2892056" cy="190831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204D78-67A5-1826-0BFE-01EA7ABCA3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176" t="29692" r="6200" b="28951"/>
          <a:stretch/>
        </p:blipFill>
        <p:spPr bwMode="auto">
          <a:xfrm>
            <a:off x="174564" y="2249676"/>
            <a:ext cx="2219159" cy="1436247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0261" r="16071"/>
          <a:stretch/>
        </p:blipFill>
        <p:spPr>
          <a:xfrm>
            <a:off x="2437702" y="2284073"/>
            <a:ext cx="1251135" cy="1304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0C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61952" y="1682612"/>
            <a:ext cx="1984691" cy="131727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87B8DF7-7EFB-4404-993F-1348602B4FA6}"/>
              </a:ext>
            </a:extLst>
          </p:cNvPr>
          <p:cNvSpPr txBox="1"/>
          <p:nvPr/>
        </p:nvSpPr>
        <p:spPr>
          <a:xfrm>
            <a:off x="1284143" y="5093987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600-00000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983" t="25816" r="5790" b="31415"/>
          <a:stretch/>
        </p:blipFill>
        <p:spPr bwMode="auto">
          <a:xfrm>
            <a:off x="5388617" y="3685923"/>
            <a:ext cx="2855598" cy="1898375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700-00000E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6323" t="27608" r="4451" b="31863"/>
          <a:stretch/>
        </p:blipFill>
        <p:spPr bwMode="auto">
          <a:xfrm>
            <a:off x="8391836" y="3785315"/>
            <a:ext cx="2855598" cy="179898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16C6B2-AE16-47D3-B1D8-DE84632B0C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4973" y="3873137"/>
            <a:ext cx="2367299" cy="302635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4D55FCE-2272-6C3B-D106-E7E163E037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7720" y="2646902"/>
            <a:ext cx="699427" cy="112919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E4CFA1-F992-5EB6-5BE2-899E68C3C705}"/>
              </a:ext>
            </a:extLst>
          </p:cNvPr>
          <p:cNvSpPr txBox="1"/>
          <p:nvPr/>
        </p:nvSpPr>
        <p:spPr>
          <a:xfrm>
            <a:off x="10775405" y="3784989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0.26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124143902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CACHE3HI_1715_88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showed a dose dependent displacement of ADP-ribose peptide by HTRF and 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confirmed a dose dependent binding affinity by SPR (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compound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did not reach saturation).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CACHE3HI_1715_88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49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 – 35%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(solub@50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486748" y="1963562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CACHE3-HO_1715_46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1.4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binding/poor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19%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75008D-AEC9-A803-F417-71083BA8A4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920" t="29350" r="4912" b="27682"/>
          <a:stretch/>
        </p:blipFill>
        <p:spPr bwMode="auto">
          <a:xfrm>
            <a:off x="174564" y="362983"/>
            <a:ext cx="2701013" cy="1785104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2DB0C1-2AF2-A49A-A894-CCCFD00C5A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805" t="28656" r="4450" b="28503"/>
          <a:stretch/>
        </p:blipFill>
        <p:spPr bwMode="auto">
          <a:xfrm>
            <a:off x="93525" y="2178217"/>
            <a:ext cx="2451378" cy="1570449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FC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3220" t="2000" r="24837" b="10348"/>
          <a:stretch/>
        </p:blipFill>
        <p:spPr>
          <a:xfrm>
            <a:off x="2322328" y="2175519"/>
            <a:ext cx="1490869" cy="16697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031BFB7-EA01-0F8F-9E1F-9A6B8D4FCC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23220" t="2000" r="24837" b="10348"/>
          <a:stretch/>
        </p:blipFill>
        <p:spPr>
          <a:xfrm>
            <a:off x="8965095" y="1903829"/>
            <a:ext cx="1023847" cy="11467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E89F97E-A666-41A2-B60E-AA787B6CB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6151" t="29847" r="4762" b="28503"/>
          <a:stretch/>
        </p:blipFill>
        <p:spPr bwMode="auto">
          <a:xfrm>
            <a:off x="5486748" y="3836968"/>
            <a:ext cx="2851133" cy="1848680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0E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4288" t="30967" r="6625" b="29509"/>
          <a:stretch/>
        </p:blipFill>
        <p:spPr bwMode="auto">
          <a:xfrm>
            <a:off x="8380951" y="3870963"/>
            <a:ext cx="2851133" cy="1754327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2F4421-9513-976E-4842-9ABFFC3660CC}"/>
              </a:ext>
            </a:extLst>
          </p:cNvPr>
          <p:cNvSpPr txBox="1"/>
          <p:nvPr/>
        </p:nvSpPr>
        <p:spPr>
          <a:xfrm>
            <a:off x="3858584" y="497776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0.15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000-00009003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12642" r="-4849" b="16760"/>
          <a:stretch/>
        </p:blipFill>
        <p:spPr>
          <a:xfrm>
            <a:off x="3834041" y="3776098"/>
            <a:ext cx="1163345" cy="1253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574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6FCF4B-19AE-B5FC-CAE6-38194D8BF4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0" t="25217" r="5109" b="21037"/>
          <a:stretch/>
        </p:blipFill>
        <p:spPr>
          <a:xfrm>
            <a:off x="339696" y="1658288"/>
            <a:ext cx="11310731" cy="36858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0B019E-7CD3-408B-117D-253949E5BF9D}"/>
              </a:ext>
            </a:extLst>
          </p:cNvPr>
          <p:cNvSpPr txBox="1"/>
          <p:nvPr/>
        </p:nvSpPr>
        <p:spPr>
          <a:xfrm>
            <a:off x="1647988" y="4482884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F8C35D-B971-D8BF-8075-4088F2CC8A53}"/>
              </a:ext>
            </a:extLst>
          </p:cNvPr>
          <p:cNvSpPr txBox="1"/>
          <p:nvPr/>
        </p:nvSpPr>
        <p:spPr>
          <a:xfrm>
            <a:off x="2580359" y="1698008"/>
            <a:ext cx="10162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13E445-27BD-0FA4-E92C-D67BB93671D4}"/>
              </a:ext>
            </a:extLst>
          </p:cNvPr>
          <p:cNvSpPr txBox="1"/>
          <p:nvPr/>
        </p:nvSpPr>
        <p:spPr>
          <a:xfrm>
            <a:off x="5048489" y="699918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12291349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06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3623" t="30734" r="5073" b="29049"/>
          <a:stretch/>
        </p:blipFill>
        <p:spPr bwMode="auto">
          <a:xfrm>
            <a:off x="6472719" y="2590438"/>
            <a:ext cx="2751629" cy="1680961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3023840" y="4534480"/>
            <a:ext cx="344887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0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404" t="30260" r="5073" b="28502"/>
          <a:stretch/>
        </p:blipFill>
        <p:spPr bwMode="auto">
          <a:xfrm>
            <a:off x="2782744" y="618696"/>
            <a:ext cx="2764211" cy="1727319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600-00000C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404" t="30743" r="5073" b="27832"/>
          <a:stretch/>
        </p:blipFill>
        <p:spPr bwMode="auto">
          <a:xfrm>
            <a:off x="2807908" y="2596291"/>
            <a:ext cx="2751629" cy="1727319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F3E030-053E-0B1A-8FAA-712E7D11E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7431" y="2366563"/>
            <a:ext cx="1730551" cy="114621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B0FCC15-EF9A-71B4-C4D9-A90AFD478093}"/>
              </a:ext>
            </a:extLst>
          </p:cNvPr>
          <p:cNvSpPr txBox="1"/>
          <p:nvPr/>
        </p:nvSpPr>
        <p:spPr>
          <a:xfrm>
            <a:off x="6628330" y="4602990"/>
            <a:ext cx="360473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</a:t>
            </a:r>
            <a:r>
              <a:rPr lang="en-CA" sz="1400" b="1" dirty="0">
                <a:solidFill>
                  <a:srgbClr val="006666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57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116%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8-0000-0300-000034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8582" r="15483"/>
          <a:stretch/>
        </p:blipFill>
        <p:spPr>
          <a:xfrm>
            <a:off x="8288402" y="2454396"/>
            <a:ext cx="827501" cy="9950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06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l="4866" t="28043" r="5073" b="27608"/>
          <a:stretch/>
        </p:blipFill>
        <p:spPr bwMode="auto">
          <a:xfrm>
            <a:off x="6472719" y="626964"/>
            <a:ext cx="2541928" cy="1736026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FDAA73-AD88-8AD9-8FF4-2ED0CB52F16C}"/>
              </a:ext>
            </a:extLst>
          </p:cNvPr>
          <p:cNvSpPr txBox="1"/>
          <p:nvPr/>
        </p:nvSpPr>
        <p:spPr>
          <a:xfrm>
            <a:off x="9175594" y="81917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E1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79530" y="8337"/>
            <a:ext cx="1272268" cy="8481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1E03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02152" y="37079"/>
            <a:ext cx="1272269" cy="848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8BA34D-AE12-4F78-A3EE-AA7BF19FB760}"/>
              </a:ext>
            </a:extLst>
          </p:cNvPr>
          <p:cNvSpPr txBox="1"/>
          <p:nvPr/>
        </p:nvSpPr>
        <p:spPr>
          <a:xfrm>
            <a:off x="5644465" y="819174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0.5</a:t>
            </a:r>
          </a:p>
          <a:p>
            <a:r>
              <a:rPr lang="en-US" sz="1000" dirty="0"/>
              <a:t>Ki:114 µM</a:t>
            </a:r>
          </a:p>
        </p:txBody>
      </p:sp>
    </p:spTree>
    <p:extLst>
      <p:ext uri="{BB962C8B-B14F-4D97-AF65-F5344CB8AC3E}">
        <p14:creationId xmlns:p14="http://schemas.microsoft.com/office/powerpoint/2010/main" val="113840420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CACHE3HI_1715_89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showed a dose dependent displacement of ADP-ribose peptide by HTRF and confirmed binding affinity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CACHE3HI_1715_89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12 µM  – 87%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82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48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31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486748" y="1963562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CACHE3-HO_1715_47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14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221458-37EB-CD29-852A-09E4D7090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5825" y="1950443"/>
            <a:ext cx="1254159" cy="13901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6D7361-F854-C9A8-D985-D3F734B57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6484" y="2401775"/>
            <a:ext cx="1423335" cy="15776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77826B5-44BB-19DF-A146-DE51FB0E7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793" t="29143" r="4269" b="29207"/>
          <a:stretch/>
        </p:blipFill>
        <p:spPr bwMode="auto">
          <a:xfrm>
            <a:off x="114584" y="365327"/>
            <a:ext cx="2878391" cy="1848680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702A78-8880-73FA-B9E8-8328A0991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2314" t="29692" r="5637" b="28951"/>
          <a:stretch/>
        </p:blipFill>
        <p:spPr bwMode="auto">
          <a:xfrm>
            <a:off x="88969" y="2268684"/>
            <a:ext cx="2174137" cy="1354751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02035F-851A-4CFE-AEDC-7159A86408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675" t="29623" r="3404" b="28279"/>
          <a:stretch/>
        </p:blipFill>
        <p:spPr bwMode="auto">
          <a:xfrm>
            <a:off x="5336216" y="3776098"/>
            <a:ext cx="3005827" cy="186855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1B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2675" t="29847" r="6081" b="28056"/>
          <a:stretch/>
        </p:blipFill>
        <p:spPr bwMode="auto">
          <a:xfrm>
            <a:off x="8405421" y="3776098"/>
            <a:ext cx="2920189" cy="1868557"/>
          </a:xfrm>
          <a:prstGeom prst="rect">
            <a:avLst/>
          </a:prstGeom>
          <a:noFill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5A4852-E53B-49BC-18AB-9782E04EAAAF}"/>
              </a:ext>
            </a:extLst>
          </p:cNvPr>
          <p:cNvSpPr txBox="1"/>
          <p:nvPr/>
        </p:nvSpPr>
        <p:spPr>
          <a:xfrm>
            <a:off x="3890933" y="4168513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000-00009903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78225" y="2828260"/>
            <a:ext cx="837658" cy="134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345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6FAA9BF-A035-1C00-AE12-A49FA40DDE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" t="25333" r="39584" b="50000"/>
          <a:stretch/>
        </p:blipFill>
        <p:spPr>
          <a:xfrm>
            <a:off x="1097060" y="1936142"/>
            <a:ext cx="9560050" cy="2248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640815-143C-ED87-8449-E3DEF8EF02A8}"/>
              </a:ext>
            </a:extLst>
          </p:cNvPr>
          <p:cNvSpPr txBox="1"/>
          <p:nvPr/>
        </p:nvSpPr>
        <p:spPr>
          <a:xfrm>
            <a:off x="1187970" y="206585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533E0-41FA-4F44-3FBC-9EE830A16BCF}"/>
              </a:ext>
            </a:extLst>
          </p:cNvPr>
          <p:cNvSpPr txBox="1"/>
          <p:nvPr/>
        </p:nvSpPr>
        <p:spPr>
          <a:xfrm>
            <a:off x="4344350" y="206585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3700A-AF6F-52CD-6352-22ADE3966CA8}"/>
              </a:ext>
            </a:extLst>
          </p:cNvPr>
          <p:cNvSpPr txBox="1"/>
          <p:nvPr/>
        </p:nvSpPr>
        <p:spPr>
          <a:xfrm>
            <a:off x="7500730" y="206585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201CE0-B69C-5684-0F41-534C69D52920}"/>
              </a:ext>
            </a:extLst>
          </p:cNvPr>
          <p:cNvSpPr txBox="1"/>
          <p:nvPr/>
        </p:nvSpPr>
        <p:spPr>
          <a:xfrm>
            <a:off x="4968975" y="938457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13022353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700-00001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6349" t="27305" r="3803" b="31211"/>
          <a:stretch/>
        </p:blipFill>
        <p:spPr bwMode="auto">
          <a:xfrm>
            <a:off x="6650684" y="2699816"/>
            <a:ext cx="2875455" cy="1841340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2896419" y="4746096"/>
            <a:ext cx="335907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CACHE3-HO_1715_29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12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18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118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600-00003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6728" t="30071" r="6004" b="29399"/>
          <a:stretch/>
        </p:blipFill>
        <p:spPr bwMode="auto">
          <a:xfrm>
            <a:off x="2874225" y="2772026"/>
            <a:ext cx="2753639" cy="177369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700-000035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404" t="29400" r="4451" b="28055"/>
          <a:stretch/>
        </p:blipFill>
        <p:spPr bwMode="auto">
          <a:xfrm>
            <a:off x="2752410" y="580313"/>
            <a:ext cx="2875455" cy="1841340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1AC5A1-74D0-CDB4-FE41-242B1FA1FB6E}"/>
              </a:ext>
            </a:extLst>
          </p:cNvPr>
          <p:cNvSpPr txBox="1"/>
          <p:nvPr/>
        </p:nvSpPr>
        <p:spPr>
          <a:xfrm>
            <a:off x="6757221" y="4746096"/>
            <a:ext cx="335907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140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weak binding (slow on/off)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300-0000C800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25505" y="2571653"/>
            <a:ext cx="1900334" cy="12640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300-00004400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193217" y="2571653"/>
            <a:ext cx="1873352" cy="1264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600-00001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6349" t="25369" r="3803" b="33147"/>
          <a:stretch/>
        </p:blipFill>
        <p:spPr bwMode="auto">
          <a:xfrm>
            <a:off x="6650684" y="475505"/>
            <a:ext cx="2875455" cy="184134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36D094D-CEFA-577E-5C0B-03793F5DE79C}"/>
              </a:ext>
            </a:extLst>
          </p:cNvPr>
          <p:cNvSpPr txBox="1"/>
          <p:nvPr/>
        </p:nvSpPr>
        <p:spPr>
          <a:xfrm>
            <a:off x="5643351" y="82353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803875-5BA9-0C84-E3B9-254CBD4B516D}"/>
              </a:ext>
            </a:extLst>
          </p:cNvPr>
          <p:cNvSpPr txBox="1"/>
          <p:nvPr/>
        </p:nvSpPr>
        <p:spPr>
          <a:xfrm>
            <a:off x="9804815" y="85344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66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29904" y="3181"/>
            <a:ext cx="1323298" cy="88219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09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268786" y="0"/>
            <a:ext cx="1280172" cy="8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7228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000000-0008-0000-0700-00001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248" t="26969" r="5093" b="31191"/>
          <a:stretch/>
        </p:blipFill>
        <p:spPr bwMode="auto">
          <a:xfrm>
            <a:off x="5291950" y="2172776"/>
            <a:ext cx="2671864" cy="1710156"/>
          </a:xfrm>
          <a:prstGeom prst="rect">
            <a:avLst/>
          </a:prstGeom>
          <a:noFill/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4394600" y="57389"/>
            <a:ext cx="7424333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9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lang="en-US" sz="17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7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CACHE3HI_1715_91 chemotype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7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showed a dose dependent displacement of ADP-ribose peptide by HTRF. </a:t>
            </a:r>
            <a:r>
              <a:rPr lang="en-US" sz="1700" b="1" dirty="0">
                <a:solidFill>
                  <a:prstClr val="black"/>
                </a:solidFill>
                <a:latin typeface="Calibri" panose="020F0502020204030204"/>
              </a:rPr>
              <a:t>3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 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dose dependent binding response by SPR (</a:t>
            </a:r>
            <a:r>
              <a:rPr kumimoji="0" lang="en-US" sz="1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compound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may reach saturation at higher tested top concentration)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CACHE3HI_1715_91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31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124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40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5164F2-1E2E-E604-554C-45C5516E8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1501" y="2406748"/>
            <a:ext cx="1407524" cy="14761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7CA7BA-D399-B9E4-86B8-AC5D6DFFAC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978" t="29649" r="4451" b="29598"/>
          <a:stretch/>
        </p:blipFill>
        <p:spPr bwMode="auto">
          <a:xfrm>
            <a:off x="97946" y="396227"/>
            <a:ext cx="2898611" cy="1808921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1466F61-F7BB-B077-5500-829694199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3935" t="29693" r="3830" b="27383"/>
          <a:stretch/>
        </p:blipFill>
        <p:spPr bwMode="auto">
          <a:xfrm>
            <a:off x="97946" y="2238982"/>
            <a:ext cx="2396072" cy="1546484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C1DCAF-1B4A-D1B1-2F41-E037B368F888}"/>
              </a:ext>
            </a:extLst>
          </p:cNvPr>
          <p:cNvSpPr txBox="1"/>
          <p:nvPr/>
        </p:nvSpPr>
        <p:spPr>
          <a:xfrm>
            <a:off x="6147138" y="4191596"/>
            <a:ext cx="255212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</a:t>
            </a:r>
            <a:r>
              <a:rPr lang="en-CA" sz="1400" b="1" dirty="0">
                <a:solidFill>
                  <a:srgbClr val="006666"/>
                </a:solidFill>
                <a:latin typeface="Calibri" panose="020F0502020204030204"/>
                <a:cs typeface="Arial" panose="020B0604020202020204" pitchFamily="34" charset="0"/>
              </a:rPr>
              <a:t>20</a:t>
            </a:r>
            <a:endParaRPr kumimoji="0" lang="en-CA" sz="1400" b="1" i="0" u="none" strike="noStrike" kern="1200" cap="none" spc="0" normalizeH="0" baseline="0" noProof="0" dirty="0">
              <a:ln>
                <a:noFill/>
              </a:ln>
              <a:solidFill>
                <a:srgbClr val="006666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FD7399-3C3A-179D-D29E-F5A0A76342AD}"/>
              </a:ext>
            </a:extLst>
          </p:cNvPr>
          <p:cNvSpPr txBox="1"/>
          <p:nvPr/>
        </p:nvSpPr>
        <p:spPr>
          <a:xfrm>
            <a:off x="1429894" y="5104167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000000-0008-0000-0300-00000D01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15385" y="2137947"/>
            <a:ext cx="1279073" cy="85082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600-000018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785" t="26969" r="4451" b="30519"/>
          <a:stretch/>
        </p:blipFill>
        <p:spPr bwMode="auto">
          <a:xfrm>
            <a:off x="8237914" y="2170021"/>
            <a:ext cx="2564412" cy="1684406"/>
          </a:xfrm>
          <a:prstGeom prst="rect">
            <a:avLst/>
          </a:prstGeom>
          <a:noFill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3491B17-30F6-4E6F-89C3-7CA8AF2D86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4933" y="3854426"/>
            <a:ext cx="2363958" cy="3003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959D34-C54B-D9F4-1885-54A35745611B}"/>
              </a:ext>
            </a:extLst>
          </p:cNvPr>
          <p:cNvSpPr txBox="1"/>
          <p:nvPr/>
        </p:nvSpPr>
        <p:spPr>
          <a:xfrm>
            <a:off x="3933245" y="2753433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AB03000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12481" y="1401779"/>
            <a:ext cx="820306" cy="13124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7837FB-479E-9C6D-B5E6-417D0CB3FC35}"/>
              </a:ext>
            </a:extLst>
          </p:cNvPr>
          <p:cNvSpPr txBox="1"/>
          <p:nvPr/>
        </p:nvSpPr>
        <p:spPr>
          <a:xfrm>
            <a:off x="9954817" y="511955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Ki:1.5 µM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000-00002703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452751" y="4433777"/>
            <a:ext cx="1408523" cy="93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9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BEAC6CC-6CEF-A367-184D-58E3A01973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8" t="25217" r="17663" b="25652"/>
          <a:stretch/>
        </p:blipFill>
        <p:spPr>
          <a:xfrm>
            <a:off x="1033669" y="1361661"/>
            <a:ext cx="9859618" cy="33693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F0F41-E9E1-1BDB-7B6F-2B1BCBDF48CD}"/>
              </a:ext>
            </a:extLst>
          </p:cNvPr>
          <p:cNvSpPr txBox="1"/>
          <p:nvPr/>
        </p:nvSpPr>
        <p:spPr>
          <a:xfrm>
            <a:off x="2047460" y="2057401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222D4D-6FAA-D6EA-24D2-3136F76ED405}"/>
              </a:ext>
            </a:extLst>
          </p:cNvPr>
          <p:cNvSpPr txBox="1"/>
          <p:nvPr/>
        </p:nvSpPr>
        <p:spPr>
          <a:xfrm>
            <a:off x="2967984" y="3596383"/>
            <a:ext cx="10162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CA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endParaRPr lang="en-US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208160-BEA9-981C-E3A3-2D6CBE03AF44}"/>
              </a:ext>
            </a:extLst>
          </p:cNvPr>
          <p:cNvSpPr txBox="1"/>
          <p:nvPr/>
        </p:nvSpPr>
        <p:spPr>
          <a:xfrm>
            <a:off x="9678354" y="2211289"/>
            <a:ext cx="932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70BDB3-C7B4-AC37-CED3-1D59C17B3CEE}"/>
              </a:ext>
            </a:extLst>
          </p:cNvPr>
          <p:cNvSpPr txBox="1"/>
          <p:nvPr/>
        </p:nvSpPr>
        <p:spPr>
          <a:xfrm>
            <a:off x="5175248" y="491196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49452375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1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475" t="26651" r="6004" b="31303"/>
          <a:stretch/>
        </p:blipFill>
        <p:spPr bwMode="auto">
          <a:xfrm>
            <a:off x="2862093" y="2564555"/>
            <a:ext cx="2854687" cy="1880561"/>
          </a:xfrm>
          <a:prstGeom prst="rect">
            <a:avLst/>
          </a:prstGeom>
          <a:noFill/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FC1DCAF-1B4A-D1B1-2F41-E037B368F888}"/>
              </a:ext>
            </a:extLst>
          </p:cNvPr>
          <p:cNvSpPr txBox="1"/>
          <p:nvPr/>
        </p:nvSpPr>
        <p:spPr>
          <a:xfrm>
            <a:off x="2862092" y="4888230"/>
            <a:ext cx="350814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CACHE3-HO_1715_33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89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does not reach saturation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300-00000C01000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8728" y="2477369"/>
            <a:ext cx="1439730" cy="9576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000000-0008-0000-0600-00001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7" t="26651" r="4876" b="31303"/>
          <a:stretch/>
        </p:blipFill>
        <p:spPr bwMode="auto">
          <a:xfrm>
            <a:off x="2862092" y="461159"/>
            <a:ext cx="2854687" cy="1866294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5B11AC-F232-FA0E-FDF8-44E3A242B0FA}"/>
              </a:ext>
            </a:extLst>
          </p:cNvPr>
          <p:cNvSpPr txBox="1"/>
          <p:nvPr/>
        </p:nvSpPr>
        <p:spPr>
          <a:xfrm>
            <a:off x="6782470" y="4888230"/>
            <a:ext cx="3405139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CACHE3-HO_1715_42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31 µM – 46%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2)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 µM 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low response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15%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5%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06546C-932B-D2AC-F847-A6BFF8BB2F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785" t="29623" r="6314" b="30160"/>
          <a:stretch/>
        </p:blipFill>
        <p:spPr bwMode="auto">
          <a:xfrm>
            <a:off x="6610284" y="461159"/>
            <a:ext cx="2854686" cy="181146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443D2F-84C9-FDA5-5501-C8FFC8AD9E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/>
          <a:srcRect l="5785" t="30295" r="4141" b="29488"/>
          <a:stretch/>
        </p:blipFill>
        <p:spPr bwMode="auto">
          <a:xfrm>
            <a:off x="6610283" y="2564555"/>
            <a:ext cx="3036873" cy="1880561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9074C8-1295-7E2A-6F16-7811159DF42B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510597" y="2477369"/>
            <a:ext cx="1638619" cy="10899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000-00007E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527476" y="0"/>
            <a:ext cx="1294093" cy="8627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000-0000C0030000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683942" y="14864"/>
            <a:ext cx="1221714" cy="814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DB43B7-38FD-4C33-D7D7-F7B01AF7D5E0}"/>
              </a:ext>
            </a:extLst>
          </p:cNvPr>
          <p:cNvSpPr txBox="1"/>
          <p:nvPr/>
        </p:nvSpPr>
        <p:spPr>
          <a:xfrm>
            <a:off x="5775137" y="68642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8F1EFA-91E3-971C-102A-8C860C11F187}"/>
              </a:ext>
            </a:extLst>
          </p:cNvPr>
          <p:cNvSpPr txBox="1"/>
          <p:nvPr/>
        </p:nvSpPr>
        <p:spPr>
          <a:xfrm>
            <a:off x="9683942" y="68642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Ki:12 µM</a:t>
            </a:r>
          </a:p>
        </p:txBody>
      </p:sp>
    </p:spTree>
    <p:extLst>
      <p:ext uri="{BB962C8B-B14F-4D97-AF65-F5344CB8AC3E}">
        <p14:creationId xmlns:p14="http://schemas.microsoft.com/office/powerpoint/2010/main" val="5562976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analogs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CACHE3HI_1715_92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compound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showed a dose dependent displacement of ADP-ribose peptide by HTRF and binding affinity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CACHE3HI_1715_92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34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64%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31% binding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47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16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1E7785-7AC7-43A3-39A1-BDF463CAA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196" t="30482" r="5551" b="28240"/>
          <a:stretch/>
        </p:blipFill>
        <p:spPr bwMode="auto">
          <a:xfrm>
            <a:off x="46006" y="424233"/>
            <a:ext cx="2649791" cy="1699592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E110F5-F79E-7225-2CC8-A0EF7C775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487" t="30295" r="5412" b="28055"/>
          <a:stretch/>
        </p:blipFill>
        <p:spPr bwMode="auto">
          <a:xfrm>
            <a:off x="99838" y="2134689"/>
            <a:ext cx="2531861" cy="1641409"/>
          </a:xfrm>
          <a:prstGeom prst="rect">
            <a:avLst/>
          </a:prstGeom>
          <a:noFill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A8D627-D576-1C9A-F7FE-A2A1736D1664}"/>
              </a:ext>
            </a:extLst>
          </p:cNvPr>
          <p:cNvSpPr txBox="1"/>
          <p:nvPr/>
        </p:nvSpPr>
        <p:spPr>
          <a:xfrm>
            <a:off x="5486748" y="1963562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CACHE3-HO_1715_39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44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3313" t="30296" r="5383" b="29398"/>
          <a:stretch/>
        </p:blipFill>
        <p:spPr bwMode="auto">
          <a:xfrm>
            <a:off x="8730416" y="3846444"/>
            <a:ext cx="2922105" cy="178904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000000-0008-0000-0700-000044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094" t="28727" r="4602" b="29399"/>
          <a:stretch/>
        </p:blipFill>
        <p:spPr bwMode="auto">
          <a:xfrm>
            <a:off x="5393319" y="3677479"/>
            <a:ext cx="2922106" cy="1858617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300-00001601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64888" y="1757734"/>
            <a:ext cx="2715418" cy="18062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C9D55F-5714-4FFE-8DDB-098D04FD6177}"/>
              </a:ext>
            </a:extLst>
          </p:cNvPr>
          <p:cNvSpPr txBox="1"/>
          <p:nvPr/>
        </p:nvSpPr>
        <p:spPr>
          <a:xfrm>
            <a:off x="1316891" y="5098114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2309F06-4688-B88C-784D-C99EAC2672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1980400"/>
              </p:ext>
            </p:extLst>
          </p:nvPr>
        </p:nvGraphicFramePr>
        <p:xfrm>
          <a:off x="2187808" y="2214837"/>
          <a:ext cx="1518719" cy="1214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8" imgW="2968298" imgH="2373893" progId="ChemDraw.Document.6.0">
                  <p:embed/>
                </p:oleObj>
              </mc:Choice>
              <mc:Fallback>
                <p:oleObj name="CS ChemDraw Drawing" r:id="rId8" imgW="2968298" imgH="2373893" progId="ChemDraw.Document.6.0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62309F06-4688-B88C-784D-C99EAC26723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187808" y="2214837"/>
                        <a:ext cx="1518719" cy="1214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55873B3A-F19E-44F5-B63C-7DA6CA75A1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13941" y="4074160"/>
            <a:ext cx="2233071" cy="2890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569AC04-E998-0C9E-6B93-0732EFAACB1E}"/>
              </a:ext>
            </a:extLst>
          </p:cNvPr>
          <p:cNvSpPr txBox="1"/>
          <p:nvPr/>
        </p:nvSpPr>
        <p:spPr>
          <a:xfrm>
            <a:off x="4066818" y="266086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B703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 b="21116"/>
          <a:stretch/>
        </p:blipFill>
        <p:spPr>
          <a:xfrm>
            <a:off x="3904883" y="1321032"/>
            <a:ext cx="1017269" cy="12839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56713A-D355-2665-35BE-FCA50D2A3895}"/>
              </a:ext>
            </a:extLst>
          </p:cNvPr>
          <p:cNvSpPr txBox="1"/>
          <p:nvPr/>
        </p:nvSpPr>
        <p:spPr>
          <a:xfrm>
            <a:off x="11060179" y="4168513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0.3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000-0000A203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23881" y="3189767"/>
            <a:ext cx="1468119" cy="97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8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728039B-2FBC-8914-41CA-EDCFEFF55714}"/>
              </a:ext>
            </a:extLst>
          </p:cNvPr>
          <p:cNvGrpSpPr/>
          <p:nvPr/>
        </p:nvGrpSpPr>
        <p:grpSpPr>
          <a:xfrm>
            <a:off x="1022073" y="944217"/>
            <a:ext cx="10147853" cy="4812543"/>
            <a:chOff x="914399" y="357809"/>
            <a:chExt cx="10147853" cy="4812543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846DE06-287F-68C7-DD40-0EC67BC961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120" t="25362" r="14647" b="21884"/>
            <a:stretch/>
          </p:blipFill>
          <p:spPr>
            <a:xfrm>
              <a:off x="914399" y="357809"/>
              <a:ext cx="10147853" cy="36178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CAD86A-A38E-8468-111E-E44868D88645}"/>
                </a:ext>
              </a:extLst>
            </p:cNvPr>
            <p:cNvSpPr txBox="1"/>
            <p:nvPr/>
          </p:nvSpPr>
          <p:spPr>
            <a:xfrm>
              <a:off x="914399" y="795129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F36DC6-3309-8ED6-BF8B-9069004F4700}"/>
                </a:ext>
              </a:extLst>
            </p:cNvPr>
            <p:cNvSpPr txBox="1"/>
            <p:nvPr/>
          </p:nvSpPr>
          <p:spPr>
            <a:xfrm>
              <a:off x="8116705" y="1552509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9BDAFD6-0C78-E21E-902D-1F52F3F86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038" t="61015" r="14728" b="21304"/>
            <a:stretch/>
          </p:blipFill>
          <p:spPr>
            <a:xfrm>
              <a:off x="914399" y="3957778"/>
              <a:ext cx="10147853" cy="12125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29A2BA1-7272-E3DD-1C0A-D06F14AF6C9A}"/>
                </a:ext>
              </a:extLst>
            </p:cNvPr>
            <p:cNvSpPr txBox="1"/>
            <p:nvPr/>
          </p:nvSpPr>
          <p:spPr>
            <a:xfrm>
              <a:off x="5055954" y="2763078"/>
              <a:ext cx="93237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B050"/>
                  </a:solidFill>
                </a:rPr>
                <a:t>confirmed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DA09749-A485-821C-0DBB-8A4DFE5A2327}"/>
              </a:ext>
            </a:extLst>
          </p:cNvPr>
          <p:cNvSpPr txBox="1"/>
          <p:nvPr/>
        </p:nvSpPr>
        <p:spPr>
          <a:xfrm>
            <a:off x="5307769" y="131424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6287553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957ABA-0DF6-A0B6-3DC0-D54675CAB5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67" t="25328" r="42283" b="48986"/>
          <a:stretch/>
        </p:blipFill>
        <p:spPr>
          <a:xfrm>
            <a:off x="1306894" y="1972638"/>
            <a:ext cx="9578212" cy="24602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D19D60E-9158-354B-5502-0C3EC2B348F8}"/>
              </a:ext>
            </a:extLst>
          </p:cNvPr>
          <p:cNvSpPr txBox="1"/>
          <p:nvPr/>
        </p:nvSpPr>
        <p:spPr>
          <a:xfrm>
            <a:off x="1749286" y="2524541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97294C8-CAA8-BA04-9F79-E632E8BAC9A4}"/>
              </a:ext>
            </a:extLst>
          </p:cNvPr>
          <p:cNvSpPr txBox="1"/>
          <p:nvPr/>
        </p:nvSpPr>
        <p:spPr>
          <a:xfrm>
            <a:off x="5307770" y="1047788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1489229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1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CACHE3HI_1715_95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CACHE3-HO_1715_31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showed a dose dependent displacement of ADP-ribose peptide by HTRF and a </a:t>
            </a: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weak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binding affinity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CACHE3HI_1715_95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93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129%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Yes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11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86507E-9C82-CE9E-140F-C4CD373A4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315" t="29364" r="6497" b="28407"/>
          <a:stretch/>
        </p:blipFill>
        <p:spPr bwMode="auto">
          <a:xfrm>
            <a:off x="174564" y="460613"/>
            <a:ext cx="2585141" cy="1716827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EA34F-B998-416E-7190-E5C2FFE03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689" t="30295" r="3830" b="28503"/>
          <a:stretch/>
        </p:blipFill>
        <p:spPr bwMode="auto">
          <a:xfrm>
            <a:off x="129885" y="2247671"/>
            <a:ext cx="2506001" cy="1548420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A5C07A9-1F0F-2949-04CF-557004540653}"/>
              </a:ext>
            </a:extLst>
          </p:cNvPr>
          <p:cNvSpPr txBox="1"/>
          <p:nvPr/>
        </p:nvSpPr>
        <p:spPr>
          <a:xfrm>
            <a:off x="5486748" y="1963562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CACHE3-HO_1715_31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84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poor fit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– 49% binding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000000-0008-0000-0300-00006E00000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08326" y="1794318"/>
            <a:ext cx="2278131" cy="14996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0201B4-2462-16BB-0D48-730AE9DE21C2}"/>
              </a:ext>
            </a:extLst>
          </p:cNvPr>
          <p:cNvSpPr txBox="1"/>
          <p:nvPr/>
        </p:nvSpPr>
        <p:spPr>
          <a:xfrm>
            <a:off x="1124329" y="5097212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1695FED-8832-F621-F2A5-5FB982EF5F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1070947"/>
              </p:ext>
            </p:extLst>
          </p:nvPr>
        </p:nvGraphicFramePr>
        <p:xfrm>
          <a:off x="2458952" y="2137763"/>
          <a:ext cx="1268222" cy="11910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S ChemDraw Drawing" r:id="rId6" imgW="2503897" imgH="2351427" progId="ChemDraw.Document.6.0">
                  <p:embed/>
                </p:oleObj>
              </mc:Choice>
              <mc:Fallback>
                <p:oleObj name="CS ChemDraw Drawing" r:id="rId6" imgW="2503897" imgH="2351427" progId="ChemDraw.Document.6.0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21695FED-8832-F621-F2A5-5FB982EF5F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58952" y="2137763"/>
                        <a:ext cx="1268222" cy="11910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0000000-0008-0000-0700-00002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305" t="30967" r="6806" b="29175"/>
          <a:stretch/>
        </p:blipFill>
        <p:spPr bwMode="auto">
          <a:xfrm>
            <a:off x="5388617" y="3856384"/>
            <a:ext cx="2812774" cy="1769166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600-00002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5798" t="30295" r="6314" b="29847"/>
          <a:stretch/>
        </p:blipFill>
        <p:spPr bwMode="auto">
          <a:xfrm>
            <a:off x="8573682" y="3856384"/>
            <a:ext cx="2812775" cy="1769166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9D8A52-8C50-4D3D-BA15-F61DA836E9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5989" y="3781070"/>
            <a:ext cx="2356515" cy="30016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9356BB-36B2-6E01-A232-28C182CF4E18}"/>
              </a:ext>
            </a:extLst>
          </p:cNvPr>
          <p:cNvSpPr txBox="1"/>
          <p:nvPr/>
        </p:nvSpPr>
        <p:spPr>
          <a:xfrm>
            <a:off x="3989675" y="265794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0.15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000000-0008-0000-0000-0000C0030000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rcRect b="20869"/>
          <a:stretch/>
        </p:blipFill>
        <p:spPr>
          <a:xfrm>
            <a:off x="3948236" y="1552156"/>
            <a:ext cx="862428" cy="109191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C289F4-2F11-CF65-5DEF-2CAFAAE0A727}"/>
              </a:ext>
            </a:extLst>
          </p:cNvPr>
          <p:cNvSpPr txBox="1"/>
          <p:nvPr/>
        </p:nvSpPr>
        <p:spPr>
          <a:xfrm>
            <a:off x="11386457" y="4309533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Ki:79 µM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000-00007803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V="1">
            <a:off x="11242772" y="3678865"/>
            <a:ext cx="946002" cy="63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8766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1716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00226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050B784-4E23-600C-D692-1E1150278DA9}"/>
              </a:ext>
            </a:extLst>
          </p:cNvPr>
          <p:cNvSpPr txBox="1"/>
          <p:nvPr/>
        </p:nvSpPr>
        <p:spPr>
          <a:xfrm>
            <a:off x="1132685" y="4241562"/>
            <a:ext cx="44945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CACHE3HI_1716_34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133%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mild binding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(2%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NA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-showed fluorescence interference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600-000009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9652" y="1016000"/>
            <a:ext cx="3200400" cy="443865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700-000009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0052" y="1016000"/>
            <a:ext cx="3200400" cy="443865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EF37E10-CADF-8033-CDD0-3A81D840AA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1360" y="2142835"/>
            <a:ext cx="1286947" cy="14036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9726B6-501F-CEE9-82E5-B96D7AF7C09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57" t="3246" r="9936" b="491"/>
          <a:stretch/>
        </p:blipFill>
        <p:spPr>
          <a:xfrm>
            <a:off x="1251674" y="1016000"/>
            <a:ext cx="4128990" cy="29811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3893BE-5160-E84E-5E44-8616BF7D4B1F}"/>
              </a:ext>
            </a:extLst>
          </p:cNvPr>
          <p:cNvSpPr txBox="1"/>
          <p:nvPr/>
        </p:nvSpPr>
        <p:spPr>
          <a:xfrm>
            <a:off x="4004085" y="5879295"/>
            <a:ext cx="1741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Structure – Yes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1FD38-71DE-4718-DF8F-179A32DC6F68}"/>
              </a:ext>
            </a:extLst>
          </p:cNvPr>
          <p:cNvSpPr txBox="1"/>
          <p:nvPr/>
        </p:nvSpPr>
        <p:spPr>
          <a:xfrm>
            <a:off x="1374913" y="102513"/>
            <a:ext cx="101776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atin typeface="Calibri" panose="020F0502020204030204"/>
                <a:cs typeface="Arial" panose="020B0604020202020204" pitchFamily="34" charset="0"/>
              </a:rPr>
              <a:t>Crystallized molecule that was not advanced to round 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ECF3A6-C3CD-D4C3-2F56-AE67A2330D26}"/>
              </a:ext>
            </a:extLst>
          </p:cNvPr>
          <p:cNvSpPr txBox="1"/>
          <p:nvPr/>
        </p:nvSpPr>
        <p:spPr>
          <a:xfrm>
            <a:off x="7961335" y="585994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0.4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000-0000D2030000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849943" y="5587710"/>
            <a:ext cx="719359" cy="115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65210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01D74-3F37-4881-97CF-5831562EC9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4242" y="883823"/>
            <a:ext cx="9935817" cy="2387600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CACHE#3 – SARS-CoV2 Nsp3 macrodomain</a:t>
            </a:r>
            <a:br>
              <a:rPr lang="en-US" sz="40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</a:br>
            <a:r>
              <a:rPr lang="en-US" sz="3600" b="1" dirty="0">
                <a:solidFill>
                  <a:srgbClr val="006666"/>
                </a:solidFill>
                <a:latin typeface="Calibri" panose="020F0502020204030204"/>
                <a:ea typeface="+mn-ea"/>
                <a:cs typeface="Arial" panose="020B0604020202020204" pitchFamily="34" charset="0"/>
              </a:rPr>
              <a:t>Participant 1718</a:t>
            </a:r>
            <a:endParaRPr lang="en-US" sz="4000" b="1" dirty="0">
              <a:solidFill>
                <a:srgbClr val="006666"/>
              </a:solidFill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856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CACHE3HI_1718_58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showed a dose dependent displacement of ADP-ribose peptide by HTRF and binding affinity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CACHE3HI_1718_58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92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139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C86BBD-4EA0-EB0B-788A-1A3E17B22E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5889" t="28081" r="6004" b="28254"/>
          <a:stretch/>
        </p:blipFill>
        <p:spPr bwMode="auto">
          <a:xfrm>
            <a:off x="72052" y="362119"/>
            <a:ext cx="2819766" cy="193813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9C254E-FE6A-354B-42B3-C624C8BB7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5175" t="29692" r="5627" b="28055"/>
          <a:stretch/>
        </p:blipFill>
        <p:spPr bwMode="auto">
          <a:xfrm>
            <a:off x="74163" y="2228580"/>
            <a:ext cx="2355574" cy="1547518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0DFB89B-E2AC-913D-0E6C-8CD02A11FD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376" y="2405485"/>
            <a:ext cx="1602870" cy="14739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E36504-6A41-EA3A-D05D-E6782ADE2A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5378" t="26040" r="6003" b="31346"/>
          <a:stretch/>
        </p:blipFill>
        <p:spPr bwMode="auto">
          <a:xfrm>
            <a:off x="5222311" y="3252347"/>
            <a:ext cx="2551972" cy="1701971"/>
          </a:xfrm>
          <a:prstGeom prst="rect">
            <a:avLst/>
          </a:prstGeom>
          <a:noFill/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F8440DF-33C3-74BE-D68A-2D07C438BB37}"/>
              </a:ext>
            </a:extLst>
          </p:cNvPr>
          <p:cNvSpPr txBox="1"/>
          <p:nvPr/>
        </p:nvSpPr>
        <p:spPr>
          <a:xfrm>
            <a:off x="5344211" y="4938512"/>
            <a:ext cx="3296221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38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133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mild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9C2A91-435A-5824-B4A3-75717BECEF77}"/>
              </a:ext>
            </a:extLst>
          </p:cNvPr>
          <p:cNvSpPr txBox="1"/>
          <p:nvPr/>
        </p:nvSpPr>
        <p:spPr>
          <a:xfrm>
            <a:off x="8697496" y="4920881"/>
            <a:ext cx="337672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 µM – 97%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 µM – 81%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14%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60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45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6E05FD0-15A0-1876-5B59-175BCB32D34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54877" y="3282094"/>
            <a:ext cx="1944407" cy="12933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A1D894-76A6-8174-DA03-A074C61E7F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/>
          <a:srcRect l="5378" t="30450" r="6003" b="28100"/>
          <a:stretch/>
        </p:blipFill>
        <p:spPr bwMode="auto">
          <a:xfrm>
            <a:off x="8623558" y="1562192"/>
            <a:ext cx="2625700" cy="1703310"/>
          </a:xfrm>
          <a:prstGeom prst="rect">
            <a:avLst/>
          </a:prstGeom>
          <a:noFill/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1547695-C8BC-169E-1052-436BEEE88C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/>
          <a:srcRect l="4756" t="30450" r="6626" b="30450"/>
          <a:stretch/>
        </p:blipFill>
        <p:spPr bwMode="auto">
          <a:xfrm>
            <a:off x="8623558" y="3257359"/>
            <a:ext cx="2691385" cy="1646930"/>
          </a:xfrm>
          <a:prstGeom prst="rect">
            <a:avLst/>
          </a:prstGeom>
          <a:noFill/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1CB9B8B-AE57-377E-76B5-EF0399B5B885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322109" y="3329288"/>
            <a:ext cx="1653966" cy="1100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642055-CC30-C404-D060-3084EE627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4244" t="26936" r="4141" b="30450"/>
          <a:stretch/>
        </p:blipFill>
        <p:spPr bwMode="auto">
          <a:xfrm>
            <a:off x="5221614" y="1516115"/>
            <a:ext cx="2691385" cy="173623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794951-2BD2-E892-BA71-EA2EE4EBC1E4}"/>
              </a:ext>
            </a:extLst>
          </p:cNvPr>
          <p:cNvSpPr txBox="1"/>
          <p:nvPr/>
        </p:nvSpPr>
        <p:spPr>
          <a:xfrm>
            <a:off x="3875271" y="5018161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032890-1FDB-493D-3EBB-B51B013B2EBC}"/>
              </a:ext>
            </a:extLst>
          </p:cNvPr>
          <p:cNvSpPr txBox="1"/>
          <p:nvPr/>
        </p:nvSpPr>
        <p:spPr>
          <a:xfrm>
            <a:off x="7865500" y="207495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7C3A67-D6C4-18F4-AF75-6CEEBF554B6F}"/>
              </a:ext>
            </a:extLst>
          </p:cNvPr>
          <p:cNvSpPr txBox="1"/>
          <p:nvPr/>
        </p:nvSpPr>
        <p:spPr>
          <a:xfrm>
            <a:off x="11249258" y="2020405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62040000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r="-1752" b="12339"/>
          <a:stretch/>
        </p:blipFill>
        <p:spPr>
          <a:xfrm>
            <a:off x="3868866" y="3743200"/>
            <a:ext cx="929503" cy="128125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4395E7-B399-D9BE-9038-A121A436912D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t="15867" r="-8742" b="17276"/>
          <a:stretch/>
        </p:blipFill>
        <p:spPr>
          <a:xfrm>
            <a:off x="7912999" y="1355255"/>
            <a:ext cx="784497" cy="7717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29DD8C1-C7CD-6F08-8E14-CF25F1F2573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rcRect t="15867" r="-8742" b="17276"/>
          <a:stretch/>
        </p:blipFill>
        <p:spPr>
          <a:xfrm>
            <a:off x="11260272" y="1261847"/>
            <a:ext cx="784497" cy="77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243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1917FA-2F84-7786-8E5A-C17DC395D2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0" t="25217" r="14565" b="25508"/>
          <a:stretch/>
        </p:blipFill>
        <p:spPr>
          <a:xfrm>
            <a:off x="1113182" y="1659834"/>
            <a:ext cx="10240617" cy="33793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A5C9FC-B877-BBB1-848C-B89F907C55C1}"/>
              </a:ext>
            </a:extLst>
          </p:cNvPr>
          <p:cNvSpPr txBox="1"/>
          <p:nvPr/>
        </p:nvSpPr>
        <p:spPr>
          <a:xfrm>
            <a:off x="10101468" y="2786271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96D125-3C64-C1EB-2951-D6831419D33A}"/>
              </a:ext>
            </a:extLst>
          </p:cNvPr>
          <p:cNvSpPr txBox="1"/>
          <p:nvPr/>
        </p:nvSpPr>
        <p:spPr>
          <a:xfrm>
            <a:off x="1212571" y="4151245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6CA7FA-A9FD-39B8-FEE4-18D363A036CA}"/>
              </a:ext>
            </a:extLst>
          </p:cNvPr>
          <p:cNvSpPr txBox="1"/>
          <p:nvPr/>
        </p:nvSpPr>
        <p:spPr>
          <a:xfrm>
            <a:off x="5524010" y="913071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330412799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E577176-2769-C4B4-7CFD-2499F57F6327}"/>
              </a:ext>
            </a:extLst>
          </p:cNvPr>
          <p:cNvSpPr/>
          <p:nvPr/>
        </p:nvSpPr>
        <p:spPr>
          <a:xfrm>
            <a:off x="8152" y="1"/>
            <a:ext cx="3805045" cy="545658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3E732B-3F94-9D46-DFBD-4DCD5A176825}"/>
              </a:ext>
            </a:extLst>
          </p:cNvPr>
          <p:cNvSpPr txBox="1"/>
          <p:nvPr/>
        </p:nvSpPr>
        <p:spPr>
          <a:xfrm>
            <a:off x="5421843" y="120703"/>
            <a:ext cx="623067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analogs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including parent molecule, of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CACHE3HI_171</a:t>
            </a:r>
            <a:r>
              <a:rPr lang="en-US" u="sng" dirty="0">
                <a:solidFill>
                  <a:prstClr val="black"/>
                </a:solidFill>
                <a:latin typeface="Calibri" panose="020F0502020204030204"/>
              </a:rPr>
              <a:t>8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_59 chemotype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were submitted for round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 compounds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including a re-supplied parent molecule, showed a dose dependent displacement of ADP-ribose peptide by HTRF and binding affinity by SPR.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90B0FE-5F7F-25EF-72D2-B07D2E61F873}"/>
              </a:ext>
            </a:extLst>
          </p:cNvPr>
          <p:cNvSpPr txBox="1"/>
          <p:nvPr/>
        </p:nvSpPr>
        <p:spPr>
          <a:xfrm>
            <a:off x="174564" y="3776098"/>
            <a:ext cx="4053624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CACHE3HI_1718_59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1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75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 – 125%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1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41% binding</a:t>
            </a:r>
            <a:endParaRPr kumimoji="0" lang="en-CA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(2% DMSO)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%inh@50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%inh@25 </a:t>
            </a:r>
            <a:r>
              <a:rPr kumimoji="0" lang="en-CA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77018C-B2F0-19D5-E646-2A1F385D511D}"/>
              </a:ext>
            </a:extLst>
          </p:cNvPr>
          <p:cNvSpPr txBox="1"/>
          <p:nvPr/>
        </p:nvSpPr>
        <p:spPr>
          <a:xfrm>
            <a:off x="905374" y="64455"/>
            <a:ext cx="259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PARENT MOLECULE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A9480-AF06-7479-A74F-832F1A3E444F}"/>
              </a:ext>
            </a:extLst>
          </p:cNvPr>
          <p:cNvSpPr txBox="1"/>
          <p:nvPr/>
        </p:nvSpPr>
        <p:spPr>
          <a:xfrm>
            <a:off x="5486748" y="1963562"/>
            <a:ext cx="335907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128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99B6C7-996C-8E19-3F5C-7862172E11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4197" t="28753" r="4622" b="28702"/>
          <a:stretch/>
        </p:blipFill>
        <p:spPr bwMode="auto">
          <a:xfrm>
            <a:off x="132046" y="425427"/>
            <a:ext cx="2918148" cy="1888436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780706-F35C-A751-B8F5-953003255B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728" t="29692" r="4042" b="28727"/>
          <a:stretch/>
        </p:blipFill>
        <p:spPr bwMode="auto">
          <a:xfrm>
            <a:off x="138121" y="2246069"/>
            <a:ext cx="2430523" cy="1519740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A475B8-904D-1C52-B351-38C1A0880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8380" y="2344055"/>
            <a:ext cx="1604817" cy="14756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676094-BF5E-7889-108E-DEFEA87054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442" y="1963562"/>
            <a:ext cx="1106898" cy="10178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F82C529-1B24-46C1-BC0B-6B3B98474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4472" t="29623" r="4762" b="28504"/>
          <a:stretch/>
        </p:blipFill>
        <p:spPr bwMode="auto">
          <a:xfrm>
            <a:off x="5473908" y="3875688"/>
            <a:ext cx="2904897" cy="1858618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0000000-0008-0000-0700-00000B040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4471" t="29623" r="5695" b="28504"/>
          <a:stretch/>
        </p:blipFill>
        <p:spPr bwMode="auto">
          <a:xfrm>
            <a:off x="8537182" y="3875236"/>
            <a:ext cx="2875080" cy="1858618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CB2443-24BC-3B1F-7989-69F692923768}"/>
              </a:ext>
            </a:extLst>
          </p:cNvPr>
          <p:cNvSpPr txBox="1"/>
          <p:nvPr/>
        </p:nvSpPr>
        <p:spPr>
          <a:xfrm>
            <a:off x="3971574" y="4748696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000000-0008-0000-0000-00006E040000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rcRect t="15988" b="26576"/>
          <a:stretch/>
        </p:blipFill>
        <p:spPr>
          <a:xfrm>
            <a:off x="3904179" y="3776098"/>
            <a:ext cx="1058331" cy="9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4595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AED27A2-DD86-7D8C-FD8E-C2F3EA18CC65}"/>
              </a:ext>
            </a:extLst>
          </p:cNvPr>
          <p:cNvGrpSpPr/>
          <p:nvPr/>
        </p:nvGrpSpPr>
        <p:grpSpPr>
          <a:xfrm>
            <a:off x="510207" y="79513"/>
            <a:ext cx="11012558" cy="6698974"/>
            <a:chOff x="589720" y="159026"/>
            <a:chExt cx="11012558" cy="66989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2C331E-A050-B606-CBED-337C565920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38" t="25362" r="7636" b="25507"/>
            <a:stretch/>
          </p:blipFill>
          <p:spPr>
            <a:xfrm>
              <a:off x="589721" y="159026"/>
              <a:ext cx="11012557" cy="336936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DEEA9C6-5345-A39F-36E2-C64ECD6C24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56" t="30291" r="7717" b="21159"/>
            <a:stretch/>
          </p:blipFill>
          <p:spPr>
            <a:xfrm>
              <a:off x="589720" y="3528391"/>
              <a:ext cx="11012557" cy="3329609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3C82211-36B6-910D-5BD0-6202ED3B0268}"/>
              </a:ext>
            </a:extLst>
          </p:cNvPr>
          <p:cNvSpPr txBox="1"/>
          <p:nvPr/>
        </p:nvSpPr>
        <p:spPr>
          <a:xfrm>
            <a:off x="589720" y="228601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293E13-4A18-4816-8A8D-6F479236656F}"/>
              </a:ext>
            </a:extLst>
          </p:cNvPr>
          <p:cNvSpPr txBox="1"/>
          <p:nvPr/>
        </p:nvSpPr>
        <p:spPr>
          <a:xfrm>
            <a:off x="6095998" y="228601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93E0C0-A1B0-1A34-4F4D-7BEA6ADA407B}"/>
              </a:ext>
            </a:extLst>
          </p:cNvPr>
          <p:cNvSpPr txBox="1"/>
          <p:nvPr/>
        </p:nvSpPr>
        <p:spPr>
          <a:xfrm>
            <a:off x="8849138" y="228601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21F8D-5284-8810-52B3-5C7A45AD61AB}"/>
              </a:ext>
            </a:extLst>
          </p:cNvPr>
          <p:cNvSpPr txBox="1"/>
          <p:nvPr/>
        </p:nvSpPr>
        <p:spPr>
          <a:xfrm>
            <a:off x="5155093" y="1843708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39863A8-7897-8B46-A1E1-55D3432BC1B4}"/>
              </a:ext>
            </a:extLst>
          </p:cNvPr>
          <p:cNvSpPr txBox="1"/>
          <p:nvPr/>
        </p:nvSpPr>
        <p:spPr>
          <a:xfrm>
            <a:off x="3342858" y="228600"/>
            <a:ext cx="11231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</a:rPr>
              <a:t>confirmed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63D6A6-6F50-1415-71E8-85CD38E9B9DE}"/>
              </a:ext>
            </a:extLst>
          </p:cNvPr>
          <p:cNvSpPr txBox="1"/>
          <p:nvPr/>
        </p:nvSpPr>
        <p:spPr>
          <a:xfrm rot="5400000">
            <a:off x="11078229" y="3447550"/>
            <a:ext cx="1576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Tested analogs</a:t>
            </a:r>
          </a:p>
        </p:txBody>
      </p:sp>
    </p:spTree>
    <p:extLst>
      <p:ext uri="{BB962C8B-B14F-4D97-AF65-F5344CB8AC3E}">
        <p14:creationId xmlns:p14="http://schemas.microsoft.com/office/powerpoint/2010/main" val="230521909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00000000-0008-0000-0700-00003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083" t="26591" r="7680" b="32506"/>
          <a:stretch/>
        </p:blipFill>
        <p:spPr bwMode="auto">
          <a:xfrm>
            <a:off x="9057301" y="2504704"/>
            <a:ext cx="2887950" cy="1815540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000000-0008-0000-07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3935" t="26392" r="5828" b="32705"/>
          <a:stretch/>
        </p:blipFill>
        <p:spPr bwMode="auto">
          <a:xfrm>
            <a:off x="6216293" y="2504704"/>
            <a:ext cx="2887950" cy="1815540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0000000-0008-0000-0700-00001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4160" t="26392" r="4451" b="31495"/>
          <a:stretch/>
        </p:blipFill>
        <p:spPr bwMode="auto">
          <a:xfrm>
            <a:off x="3301622" y="2504704"/>
            <a:ext cx="2924793" cy="186925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0000000-0008-0000-07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4580" t="26392" r="4761" b="31495"/>
          <a:stretch/>
        </p:blipFill>
        <p:spPr bwMode="auto">
          <a:xfrm>
            <a:off x="330186" y="2577115"/>
            <a:ext cx="2780284" cy="1791212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93AADB-0421-CE96-FEE1-62C4ABD56432}"/>
              </a:ext>
            </a:extLst>
          </p:cNvPr>
          <p:cNvSpPr txBox="1"/>
          <p:nvPr/>
        </p:nvSpPr>
        <p:spPr>
          <a:xfrm>
            <a:off x="384447" y="4507033"/>
            <a:ext cx="2671762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CACHE3-HO_1718_4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7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44% 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52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7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7B604A-5686-5605-AFB3-2C49B550FB24}"/>
              </a:ext>
            </a:extLst>
          </p:cNvPr>
          <p:cNvSpPr txBox="1"/>
          <p:nvPr/>
        </p:nvSpPr>
        <p:spPr>
          <a:xfrm>
            <a:off x="3411015" y="4507033"/>
            <a:ext cx="268498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CACHE3-HO_1718_16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23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154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19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weak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binding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63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3E10B9-49E0-1037-97EF-441B0CC1FA00}"/>
              </a:ext>
            </a:extLst>
          </p:cNvPr>
          <p:cNvSpPr txBox="1"/>
          <p:nvPr/>
        </p:nvSpPr>
        <p:spPr>
          <a:xfrm>
            <a:off x="6413688" y="4507033"/>
            <a:ext cx="256134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13 µM – 79%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7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4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43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31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000000-0008-0000-0300-0000D3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6457" r="18023"/>
          <a:stretch/>
        </p:blipFill>
        <p:spPr>
          <a:xfrm rot="196629">
            <a:off x="2095849" y="2602192"/>
            <a:ext cx="908308" cy="10810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000000-0008-0000-0300-0000D2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19313" r="18126"/>
          <a:stretch/>
        </p:blipFill>
        <p:spPr>
          <a:xfrm>
            <a:off x="5259850" y="2504704"/>
            <a:ext cx="967519" cy="102872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0000000-0008-0000-0300-0000D500000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17107" r="16260"/>
          <a:stretch/>
        </p:blipFill>
        <p:spPr>
          <a:xfrm>
            <a:off x="7988124" y="2562137"/>
            <a:ext cx="986911" cy="9852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449355-C824-99B9-1C6F-FD259ABD4486}"/>
              </a:ext>
            </a:extLst>
          </p:cNvPr>
          <p:cNvSpPr txBox="1"/>
          <p:nvPr/>
        </p:nvSpPr>
        <p:spPr>
          <a:xfrm>
            <a:off x="9292723" y="4507033"/>
            <a:ext cx="2561347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CACHE3-HO_1718_17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131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22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129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 binding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66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28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21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3B56B1-7F73-5C04-DCE3-DC57E68CE59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17365" r="18140"/>
          <a:stretch/>
        </p:blipFill>
        <p:spPr>
          <a:xfrm>
            <a:off x="11042374" y="2381121"/>
            <a:ext cx="1087921" cy="1122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00000-0008-0000-0600-00000D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/>
          <a:srcRect l="4580" t="26392" r="5073" b="32705"/>
          <a:stretch/>
        </p:blipFill>
        <p:spPr bwMode="auto">
          <a:xfrm>
            <a:off x="362552" y="520708"/>
            <a:ext cx="2891484" cy="181554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0000000-0008-0000-0600-000013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/>
          <a:srcRect l="4160" t="26392" r="3520" b="32705"/>
          <a:stretch/>
        </p:blipFill>
        <p:spPr bwMode="auto">
          <a:xfrm>
            <a:off x="3308247" y="520708"/>
            <a:ext cx="2954611" cy="1815540"/>
          </a:xfrm>
          <a:prstGeom prst="rect">
            <a:avLst/>
          </a:prstGeom>
          <a:noFill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000000-0008-0000-06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/>
          <a:srcRect l="4027" t="26392" r="3654" b="31495"/>
          <a:stretch/>
        </p:blipFill>
        <p:spPr bwMode="auto">
          <a:xfrm>
            <a:off x="6206245" y="546720"/>
            <a:ext cx="2954611" cy="1869256"/>
          </a:xfrm>
          <a:prstGeom prst="rect">
            <a:avLst/>
          </a:prstGeom>
          <a:noFill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0000000-0008-0000-0600-000037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/>
          <a:srcRect l="4958" t="26392" r="3653" b="31495"/>
          <a:stretch/>
        </p:blipFill>
        <p:spPr bwMode="auto">
          <a:xfrm>
            <a:off x="9104243" y="546720"/>
            <a:ext cx="2924793" cy="1869256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DEFF87-7951-3B40-93F8-84ABDC1C966A}"/>
              </a:ext>
            </a:extLst>
          </p:cNvPr>
          <p:cNvSpPr txBox="1"/>
          <p:nvPr/>
        </p:nvSpPr>
        <p:spPr>
          <a:xfrm>
            <a:off x="1678250" y="6910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A0A2EB8-C04E-6817-B08E-A6326C653B35}"/>
              </a:ext>
            </a:extLst>
          </p:cNvPr>
          <p:cNvSpPr txBox="1"/>
          <p:nvPr/>
        </p:nvSpPr>
        <p:spPr>
          <a:xfrm>
            <a:off x="4887580" y="33692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CA1FB6-1C81-3761-161D-CEA902E1AEAE}"/>
              </a:ext>
            </a:extLst>
          </p:cNvPr>
          <p:cNvSpPr txBox="1"/>
          <p:nvPr/>
        </p:nvSpPr>
        <p:spPr>
          <a:xfrm>
            <a:off x="7474246" y="0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</a:t>
            </a:r>
          </a:p>
          <a:p>
            <a:r>
              <a:rPr lang="en-US" sz="1000" dirty="0"/>
              <a:t>Ki:1.5 µM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6A02845-1204-E89E-1318-9F7792A2C9D1}"/>
              </a:ext>
            </a:extLst>
          </p:cNvPr>
          <p:cNvSpPr txBox="1"/>
          <p:nvPr/>
        </p:nvSpPr>
        <p:spPr>
          <a:xfrm>
            <a:off x="10532252" y="69108"/>
            <a:ext cx="10073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0.1</a:t>
            </a:r>
          </a:p>
          <a:p>
            <a:r>
              <a:rPr lang="en-US" sz="1000" dirty="0"/>
              <a:t>Ki:12 µM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0000000-0008-0000-0000-000014040000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 l="24574" t="5281" r="24450" b="11209"/>
          <a:stretch/>
        </p:blipFill>
        <p:spPr>
          <a:xfrm>
            <a:off x="2530695" y="0"/>
            <a:ext cx="612423" cy="6688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A708B2-BCBD-DF1F-B6D6-79B90E876DF7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 l="24574" t="5281" r="24450" b="11209"/>
          <a:stretch/>
        </p:blipFill>
        <p:spPr>
          <a:xfrm>
            <a:off x="5734904" y="0"/>
            <a:ext cx="612423" cy="6688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000000-0008-0000-0000-00002F040000}"/>
              </a:ext>
            </a:extLst>
          </p:cNvPr>
          <p:cNvPicPr>
            <a:picLocks noChangeAspect="1"/>
          </p:cNvPicPr>
          <p:nvPr/>
        </p:nvPicPr>
        <p:blipFill>
          <a:blip r:embed="rId16" cstate="print"/>
          <a:srcRect l="29817" t="9704" r="25939" b="8977"/>
          <a:stretch/>
        </p:blipFill>
        <p:spPr>
          <a:xfrm>
            <a:off x="8384682" y="33692"/>
            <a:ext cx="590353" cy="7233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B04C358-13EC-3E0A-D2FE-BFF8B6D39ADB}"/>
              </a:ext>
            </a:extLst>
          </p:cNvPr>
          <p:cNvPicPr>
            <a:picLocks noChangeAspect="1"/>
          </p:cNvPicPr>
          <p:nvPr/>
        </p:nvPicPr>
        <p:blipFill>
          <a:blip r:embed="rId15" cstate="print"/>
          <a:srcRect l="24574" t="5281" r="24450" b="11209"/>
          <a:stretch/>
        </p:blipFill>
        <p:spPr>
          <a:xfrm>
            <a:off x="11381576" y="69108"/>
            <a:ext cx="612423" cy="66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43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38C0C-419A-AF8E-7344-14AC5C2255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47" t="26486" r="6188" b="31162"/>
          <a:stretch/>
        </p:blipFill>
        <p:spPr>
          <a:xfrm>
            <a:off x="6802751" y="2953508"/>
            <a:ext cx="2853873" cy="1879717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0000000-0008-0000-06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167" t="28682" r="5012" b="28969"/>
          <a:stretch/>
        </p:blipFill>
        <p:spPr bwMode="auto">
          <a:xfrm>
            <a:off x="2871919" y="585966"/>
            <a:ext cx="3002628" cy="1879717"/>
          </a:xfrm>
          <a:prstGeom prst="rect">
            <a:avLst/>
          </a:prstGeom>
          <a:noFill/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275B583-6A84-4617-A145-EFD0DA3E1107}"/>
              </a:ext>
            </a:extLst>
          </p:cNvPr>
          <p:cNvSpPr txBox="1"/>
          <p:nvPr/>
        </p:nvSpPr>
        <p:spPr>
          <a:xfrm>
            <a:off x="3148361" y="4833225"/>
            <a:ext cx="2685607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CACHE3-HO_1690_15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69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µM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59% binding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(solub@100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29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3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00000000-0008-0000-0700-000019040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4721" t="30007" r="6107" b="32209"/>
          <a:stretch/>
        </p:blipFill>
        <p:spPr bwMode="auto">
          <a:xfrm>
            <a:off x="3020674" y="3017295"/>
            <a:ext cx="2853873" cy="1677089"/>
          </a:xfrm>
          <a:prstGeom prst="rect">
            <a:avLst/>
          </a:prstGeom>
          <a:noFill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6C2F3E6-927B-45D9-8355-F77E3E9BAAAD}"/>
              </a:ext>
            </a:extLst>
          </p:cNvPr>
          <p:cNvSpPr txBox="1"/>
          <p:nvPr/>
        </p:nvSpPr>
        <p:spPr>
          <a:xfrm>
            <a:off x="6788750" y="4845972"/>
            <a:ext cx="376281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400" b="1" i="0" u="none" strike="noStrike" kern="1200" cap="none" spc="0" normalizeH="0" baseline="0" noProof="0" dirty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CACHE3-HO_1690_25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1)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</a:t>
            </a:r>
            <a:r>
              <a:rPr lang="en-CA" sz="1200" dirty="0">
                <a:latin typeface="Calibri" panose="020F0502020204030204"/>
                <a:cs typeface="Arial" panose="020B0604020202020204" pitchFamily="34" charset="0"/>
              </a:rPr>
              <a:t>6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80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US" sz="1200" b="1" i="0" u="none" strike="noStrike" kern="1200" cap="none" spc="0" normalizeH="0" baseline="-2500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(run 2)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= 13 µM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– 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106</a:t>
            </a:r>
            <a:r>
              <a:rPr lang="en-US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% binding</a:t>
            </a:r>
          </a:p>
          <a:p>
            <a:pPr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Selectivity for NSP3 (against PARP14a protein)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–  Yes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DLS (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solub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@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10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0 µM)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HTRF_displacement hit confirmation (4% DMSO)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81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%inh@30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</a:t>
            </a:r>
            <a:r>
              <a:rPr lang="en-CA" sz="1200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52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%inh@10 </a:t>
            </a:r>
            <a:r>
              <a:rPr kumimoji="0" lang="en-CA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uM</a:t>
            </a: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= 29</a:t>
            </a: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DC0DD94-F2CA-4E63-B318-5AD08ABE679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92741" y="2819595"/>
            <a:ext cx="1963232" cy="13059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0000000-0008-0000-0300-00000B01000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30416" y="2967708"/>
            <a:ext cx="1740567" cy="115780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F9FB3E1-6856-C35E-9DC3-465A86221C7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10" t="25591" r="6188" b="32057"/>
          <a:stretch/>
        </p:blipFill>
        <p:spPr>
          <a:xfrm>
            <a:off x="6788750" y="585966"/>
            <a:ext cx="2867874" cy="1879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AB072D-CE95-E469-BA35-DF7F09CA5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105" y="447125"/>
            <a:ext cx="699427" cy="1129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676BAE-6F6F-5A00-20B7-11920D29F166}"/>
              </a:ext>
            </a:extLst>
          </p:cNvPr>
          <p:cNvSpPr txBox="1"/>
          <p:nvPr/>
        </p:nvSpPr>
        <p:spPr>
          <a:xfrm>
            <a:off x="1758790" y="1585212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0.28</a:t>
            </a:r>
          </a:p>
          <a:p>
            <a:r>
              <a:rPr lang="en-US" sz="1000" dirty="0"/>
              <a:t>Ki:114 µM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19A2D8-F7DB-4BDA-4B90-3C2C8E5752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6624" y="447125"/>
            <a:ext cx="1125407" cy="7356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F1F304-82EE-2544-4D3B-BC5242E35961}"/>
              </a:ext>
            </a:extLst>
          </p:cNvPr>
          <p:cNvSpPr txBox="1"/>
          <p:nvPr/>
        </p:nvSpPr>
        <p:spPr>
          <a:xfrm>
            <a:off x="9802268" y="1195504"/>
            <a:ext cx="157286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Closest PNAS published hit</a:t>
            </a:r>
          </a:p>
          <a:p>
            <a:r>
              <a:rPr lang="en-US" sz="1000" dirty="0"/>
              <a:t>dist: 0.28</a:t>
            </a:r>
          </a:p>
          <a:p>
            <a:r>
              <a:rPr lang="en-US" sz="1000" dirty="0"/>
              <a:t>Ki:177 µM</a:t>
            </a:r>
          </a:p>
        </p:txBody>
      </p:sp>
    </p:spTree>
    <p:extLst>
      <p:ext uri="{BB962C8B-B14F-4D97-AF65-F5344CB8AC3E}">
        <p14:creationId xmlns:p14="http://schemas.microsoft.com/office/powerpoint/2010/main" val="14002310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760E5D4B-07CE-4D32-951C-CA55E193087A}">
  <we:reference id="e6890d58-51ce-4572-9272-a9ab2dd6f31e" version="1.1.0.0" store="EXCatalog" storeType="EXCatalog"/>
  <we:alternateReferences>
    <we:reference id="WA200002334" version="1.1.0.0" store="en-CA" storeType="OMEX"/>
  </we:alternateReferences>
  <we:properties/>
  <we:bindings/>
  <we:snapshot xmlns:r="http://schemas.openxmlformats.org/officeDocument/2006/relationships"/>
</we:webextension>
</file>

<file path=docMetadata/LabelInfo.xml><?xml version="1.0" encoding="utf-8"?>
<clbl:labelList xmlns:clbl="http://schemas.microsoft.com/office/2020/mipLabelMetadata">
  <clbl:label id="{78aac226-2f03-4b4d-9037-b46d56c55210}" enabled="0" method="" siteId="{78aac226-2f03-4b4d-9037-b46d56c5521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17826</TotalTime>
  <Words>10244</Words>
  <Application>Microsoft Macintosh PowerPoint</Application>
  <PresentationFormat>Widescreen</PresentationFormat>
  <Paragraphs>1543</Paragraphs>
  <Slides>89</Slides>
  <Notes>57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Aptos</vt:lpstr>
      <vt:lpstr>Arial</vt:lpstr>
      <vt:lpstr>Calibri</vt:lpstr>
      <vt:lpstr>Calibri Light</vt:lpstr>
      <vt:lpstr>Office Theme</vt:lpstr>
      <vt:lpstr>CS ChemDraw Drawing</vt:lpstr>
      <vt:lpstr>CACHE#3 – SARS-CoV2 Nsp3 macrodomain Participant 1690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CACHE#3 – SARS-CoV2 Nsp3 macrodomain Participant 1696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CACHE#3 – SARS-CoV2 Nsp3 macrodomain Participant 1700</vt:lpstr>
      <vt:lpstr>PowerPoint Presentation</vt:lpstr>
      <vt:lpstr>PowerPoint Presentation</vt:lpstr>
      <vt:lpstr>PowerPoint Presentation</vt:lpstr>
      <vt:lpstr>CACHE#3 – SARS-CoV2 Nsp3 macrodomain Participant 1705</vt:lpstr>
      <vt:lpstr>PowerPoint Presentation</vt:lpstr>
      <vt:lpstr>PowerPoint Presentation</vt:lpstr>
      <vt:lpstr>CACHE#3 – SARS-CoV2 Nsp3 macrodomain Participant 1706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CACHE#3 – SARS-CoV2 Nsp3 macrodomain Participant 1708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CACHE#3 – SARS-CoV2 Nsp3 macrodomain Participant 1709</vt:lpstr>
      <vt:lpstr>PowerPoint Presentation</vt:lpstr>
      <vt:lpstr>CACHE#3 – SARS-CoV2 Nsp3 macrodomain Participant 1714</vt:lpstr>
      <vt:lpstr>PowerPoint Presentation</vt:lpstr>
      <vt:lpstr>PowerPoint Presentation</vt:lpstr>
      <vt:lpstr>CACHE#3 – SARS-CoV2 Nsp3 macrodomain Participant 1715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CACHE#3 – SARS-CoV2 Nsp3 macrodomain Participant 1716</vt:lpstr>
      <vt:lpstr>PowerPoint Presentation</vt:lpstr>
      <vt:lpstr>CACHE#3 – SARS-CoV2 Nsp3 macrodomain Participant 1718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Ackloo</dc:creator>
  <cp:lastModifiedBy>Matthieu Schapira</cp:lastModifiedBy>
  <cp:revision>290</cp:revision>
  <dcterms:created xsi:type="dcterms:W3CDTF">2023-11-14T14:04:20Z</dcterms:created>
  <dcterms:modified xsi:type="dcterms:W3CDTF">2024-12-04T19:03:47Z</dcterms:modified>
</cp:coreProperties>
</file>