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896" r:id="rId3"/>
    <p:sldId id="257" r:id="rId4"/>
    <p:sldId id="846" r:id="rId5"/>
    <p:sldId id="940" r:id="rId6"/>
    <p:sldId id="258" r:id="rId7"/>
    <p:sldId id="839" r:id="rId8"/>
    <p:sldId id="860" r:id="rId9"/>
    <p:sldId id="844" r:id="rId10"/>
    <p:sldId id="941" r:id="rId11"/>
    <p:sldId id="911" r:id="rId12"/>
    <p:sldId id="259" r:id="rId13"/>
    <p:sldId id="948" r:id="rId14"/>
    <p:sldId id="837" r:id="rId15"/>
    <p:sldId id="942" r:id="rId16"/>
    <p:sldId id="912" r:id="rId17"/>
    <p:sldId id="260" r:id="rId18"/>
    <p:sldId id="845" r:id="rId19"/>
    <p:sldId id="943" r:id="rId20"/>
    <p:sldId id="913" r:id="rId21"/>
    <p:sldId id="949" r:id="rId22"/>
    <p:sldId id="838" r:id="rId23"/>
    <p:sldId id="944" r:id="rId24"/>
    <p:sldId id="915" r:id="rId25"/>
    <p:sldId id="262" r:id="rId26"/>
    <p:sldId id="863" r:id="rId27"/>
    <p:sldId id="945" r:id="rId28"/>
    <p:sldId id="919" r:id="rId29"/>
    <p:sldId id="263" r:id="rId30"/>
    <p:sldId id="946" r:id="rId31"/>
    <p:sldId id="921" r:id="rId32"/>
    <p:sldId id="947" r:id="rId33"/>
    <p:sldId id="926" r:id="rId34"/>
    <p:sldId id="26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1" autoAdjust="0"/>
    <p:restoredTop sz="96327"/>
  </p:normalViewPr>
  <p:slideViewPr>
    <p:cSldViewPr snapToGrid="0">
      <p:cViewPr varScale="1">
        <p:scale>
          <a:sx n="127" d="100"/>
          <a:sy n="127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eu Schapira" userId="7302a454-28ae-422d-b554-4d5f5c126421" providerId="ADAL" clId="{11E6241A-6B73-CB4D-BF45-0D7120C91C07}"/>
    <pc:docChg chg="undo custSel modSld">
      <pc:chgData name="Matthieu Schapira" userId="7302a454-28ae-422d-b554-4d5f5c126421" providerId="ADAL" clId="{11E6241A-6B73-CB4D-BF45-0D7120C91C07}" dt="2025-06-08T22:56:23.068" v="42" actId="1036"/>
      <pc:docMkLst>
        <pc:docMk/>
      </pc:docMkLst>
      <pc:sldChg chg="modSp mod">
        <pc:chgData name="Matthieu Schapira" userId="7302a454-28ae-422d-b554-4d5f5c126421" providerId="ADAL" clId="{11E6241A-6B73-CB4D-BF45-0D7120C91C07}" dt="2025-06-05T20:38:08.711" v="40" actId="1076"/>
        <pc:sldMkLst>
          <pc:docMk/>
          <pc:sldMk cId="3788171393" sldId="911"/>
        </pc:sldMkLst>
        <pc:spChg chg="mod">
          <ac:chgData name="Matthieu Schapira" userId="7302a454-28ae-422d-b554-4d5f5c126421" providerId="ADAL" clId="{11E6241A-6B73-CB4D-BF45-0D7120C91C07}" dt="2025-06-05T20:38:08.711" v="40" actId="1076"/>
          <ac:spMkLst>
            <pc:docMk/>
            <pc:sldMk cId="3788171393" sldId="911"/>
            <ac:spMk id="3" creationId="{3BD63B00-B4E0-ED1E-8F72-74F61FB8B483}"/>
          </ac:spMkLst>
        </pc:spChg>
      </pc:sldChg>
      <pc:sldChg chg="modSp mod">
        <pc:chgData name="Matthieu Schapira" userId="7302a454-28ae-422d-b554-4d5f5c126421" providerId="ADAL" clId="{11E6241A-6B73-CB4D-BF45-0D7120C91C07}" dt="2025-06-08T22:56:23.068" v="42" actId="1036"/>
        <pc:sldMkLst>
          <pc:docMk/>
          <pc:sldMk cId="2213932047" sldId="940"/>
        </pc:sldMkLst>
        <pc:spChg chg="mod">
          <ac:chgData name="Matthieu Schapira" userId="7302a454-28ae-422d-b554-4d5f5c126421" providerId="ADAL" clId="{11E6241A-6B73-CB4D-BF45-0D7120C91C07}" dt="2025-06-08T22:56:23.068" v="42" actId="1036"/>
          <ac:spMkLst>
            <pc:docMk/>
            <pc:sldMk cId="2213932047" sldId="940"/>
            <ac:spMk id="9" creationId="{9B6C6F98-7929-4962-82B4-9B97B124483F}"/>
          </ac:spMkLst>
        </pc:spChg>
        <pc:spChg chg="mod">
          <ac:chgData name="Matthieu Schapira" userId="7302a454-28ae-422d-b554-4d5f5c126421" providerId="ADAL" clId="{11E6241A-6B73-CB4D-BF45-0D7120C91C07}" dt="2025-06-08T22:56:23.068" v="42" actId="1036"/>
          <ac:spMkLst>
            <pc:docMk/>
            <pc:sldMk cId="2213932047" sldId="940"/>
            <ac:spMk id="12" creationId="{875516F8-B599-4EAE-8FAB-F614CC6CB6B2}"/>
          </ac:spMkLst>
        </pc:spChg>
        <pc:spChg chg="mod">
          <ac:chgData name="Matthieu Schapira" userId="7302a454-28ae-422d-b554-4d5f5c126421" providerId="ADAL" clId="{11E6241A-6B73-CB4D-BF45-0D7120C91C07}" dt="2025-06-08T22:56:23.068" v="42" actId="1036"/>
          <ac:spMkLst>
            <pc:docMk/>
            <pc:sldMk cId="2213932047" sldId="940"/>
            <ac:spMk id="13" creationId="{3347A58C-A325-450A-95B1-7E089601F637}"/>
          </ac:spMkLst>
        </pc:spChg>
        <pc:spChg chg="mod">
          <ac:chgData name="Matthieu Schapira" userId="7302a454-28ae-422d-b554-4d5f5c126421" providerId="ADAL" clId="{11E6241A-6B73-CB4D-BF45-0D7120C91C07}" dt="2025-06-08T22:56:23.068" v="42" actId="1036"/>
          <ac:spMkLst>
            <pc:docMk/>
            <pc:sldMk cId="2213932047" sldId="940"/>
            <ac:spMk id="21" creationId="{F6D26FCB-7426-459A-A992-1CF4D7560733}"/>
          </ac:spMkLst>
        </pc:spChg>
        <pc:spChg chg="mod">
          <ac:chgData name="Matthieu Schapira" userId="7302a454-28ae-422d-b554-4d5f5c126421" providerId="ADAL" clId="{11E6241A-6B73-CB4D-BF45-0D7120C91C07}" dt="2025-06-08T22:56:23.068" v="42" actId="1036"/>
          <ac:spMkLst>
            <pc:docMk/>
            <pc:sldMk cId="2213932047" sldId="940"/>
            <ac:spMk id="38" creationId="{36925596-78BE-456C-AE1F-52A1C9696C3F}"/>
          </ac:spMkLst>
        </pc:spChg>
        <pc:graphicFrameChg chg="mod">
          <ac:chgData name="Matthieu Schapira" userId="7302a454-28ae-422d-b554-4d5f5c126421" providerId="ADAL" clId="{11E6241A-6B73-CB4D-BF45-0D7120C91C07}" dt="2025-06-08T22:56:23.068" v="42" actId="1036"/>
          <ac:graphicFrameMkLst>
            <pc:docMk/>
            <pc:sldMk cId="2213932047" sldId="940"/>
            <ac:graphicFrameMk id="2" creationId="{D0901E7C-A80F-DA75-0E28-79E8121286F5}"/>
          </ac:graphicFrameMkLst>
        </pc:graphicFrameChg>
        <pc:graphicFrameChg chg="mod">
          <ac:chgData name="Matthieu Schapira" userId="7302a454-28ae-422d-b554-4d5f5c126421" providerId="ADAL" clId="{11E6241A-6B73-CB4D-BF45-0D7120C91C07}" dt="2025-06-08T22:56:23.068" v="42" actId="1036"/>
          <ac:graphicFrameMkLst>
            <pc:docMk/>
            <pc:sldMk cId="2213932047" sldId="940"/>
            <ac:graphicFrameMk id="7" creationId="{258D390B-101C-1EC5-133F-976C8316FE6A}"/>
          </ac:graphicFrameMkLst>
        </pc:graphicFrameChg>
        <pc:picChg chg="mod">
          <ac:chgData name="Matthieu Schapira" userId="7302a454-28ae-422d-b554-4d5f5c126421" providerId="ADAL" clId="{11E6241A-6B73-CB4D-BF45-0D7120C91C07}" dt="2025-06-08T22:56:23.068" v="42" actId="1036"/>
          <ac:picMkLst>
            <pc:docMk/>
            <pc:sldMk cId="2213932047" sldId="940"/>
            <ac:picMk id="3" creationId="{16B47EB8-E6D1-A046-64B0-A4AE23054449}"/>
          </ac:picMkLst>
        </pc:picChg>
        <pc:picChg chg="mod">
          <ac:chgData name="Matthieu Schapira" userId="7302a454-28ae-422d-b554-4d5f5c126421" providerId="ADAL" clId="{11E6241A-6B73-CB4D-BF45-0D7120C91C07}" dt="2025-06-08T22:56:23.068" v="42" actId="1036"/>
          <ac:picMkLst>
            <pc:docMk/>
            <pc:sldMk cId="2213932047" sldId="940"/>
            <ac:picMk id="23" creationId="{9507A01E-2FAA-478D-AF90-A223C65E00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232EC-529C-4F4F-A8A6-DB271A349151}" type="datetimeFigureOut">
              <a:rPr lang="en-US" smtClean="0"/>
              <a:t>6/8/25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5AF6A-1033-45E6-89A8-91BBD86E3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8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C37E9-3E9B-4348-A022-A04223328C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79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748B-4334-4D29-89D5-64A41F92C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C4DDB-C1EE-4BC1-A673-E2E23BE5A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18CE5-7960-4669-97F1-61B9BFE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59DBA-B1F8-4E7B-B8D7-10349DF0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5C90A-A9F3-4702-AB02-8C2637AD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11B4-B26A-4E2D-93F5-7189FF7E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06035-FA5F-46B5-85D0-2891099F7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E4B2C-90E6-4328-89B0-E22CABE5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E36C6-A2AC-40EB-9F18-D2A4E7E8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22495-356B-43EB-A1F9-47E787B0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4DAC4-7BF0-4A42-9254-CF8642432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49A2D-A873-4366-9A4D-55564D508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DB90-3D16-4E11-8CC2-9B6458ACE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6D1B1-AACC-4D5D-BFED-FB02CDDC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D0368-0384-43FD-B52B-5975A2ED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0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D181-8C9E-4588-9F1E-C15D581E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4B227-5683-4460-BB2A-1B48C1F0B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5E782-78C1-4132-9258-51E82509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9655-DEA5-42C4-A077-26A7C9AD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72A69-4B22-424C-AC62-0E49F0F3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B3B5-F925-42EC-BA58-3746C77C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36333-B8FE-45B8-9E86-693437841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B715A-3A7C-4290-9DF0-2F1E10C47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8659E-E75C-41E1-A1DD-7DAF7AC2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1893A-A5D1-447C-B4DB-E6D12D29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8E80-0218-45E3-B9CA-2D2870CE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4FC5-904B-47B5-88C9-433F4419B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00B25-B784-4BD7-8450-92D317C78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5841B-5882-4E72-B0C8-3C4DCA8F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6C30A-8558-4506-94FA-E55E20BC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2E5EA-C467-4550-91E7-9CD24C14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6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E7FB-7F49-453E-B73D-C306AD33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977FE-57AC-405E-B16D-1992791A8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764DF-7B1F-4019-AB49-9FF939F5B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B5E27-3E56-4728-A05E-CDAFA31F8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AA941-05AC-40A2-9434-C3F030918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8A538-A4D9-491A-8199-DDC35710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4F1F4-1D4D-4DD7-B340-FC360F14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080D2-F67D-400D-81C3-651A50E1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5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8F27-E6AD-405F-B7BF-01010639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84D60-84DD-4DF9-88B6-E1C5986D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BCA93-73A8-4EE8-9AA1-1BAEDF2E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D27F8-BE92-4460-9BF8-DE2B517A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3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DE539-D60B-43D0-9645-580C61BC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4D9FF-729A-4ABA-A054-9CB6B78A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605B6-2224-4BA4-9767-4D8D995B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2FDE-B9FA-4ACD-81A3-A942F0F1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68D86-0E64-4CEC-A3A8-747ED6AC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33A7B-1D87-42B9-8081-6D2DCBA3E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DE46F-1B5B-47A1-B207-7A5C6552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6BB2E-F6B6-4949-A02A-9136EE3A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63BE6-C8DA-4129-A6FE-395EB690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7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E877-98AF-44C4-A5AC-39D74F23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41CD2-D338-4628-8EC1-B8D329A4B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472A8-88C9-4D28-B984-B21AD9789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A9B48-0446-4B96-BE0B-83C4D53B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B61BF-775F-4491-97A6-D7DBAED8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26DF4-189B-424D-B422-C4F0470C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0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9B90A-CBEE-46F8-A2F4-9219995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11DA0-6B30-4028-8F7E-0041E728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AE916-61FF-4127-94C8-269A28F86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CD8F2-582E-496F-940D-8DB9BF909433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CDD10-37F5-49D8-A848-C63C08088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5E3A0-13B5-4434-9A88-73DC99FC7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593D-21D6-4333-B267-47A50A9B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0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6.e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63.png"/><Relationship Id="rId4" Type="http://schemas.openxmlformats.org/officeDocument/2006/relationships/image" Target="../media/image58.emf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emf"/><Relationship Id="rId7" Type="http://schemas.openxmlformats.org/officeDocument/2006/relationships/image" Target="../media/image88.pn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5" Type="http://schemas.openxmlformats.org/officeDocument/2006/relationships/image" Target="../media/image92.png"/><Relationship Id="rId10" Type="http://schemas.openxmlformats.org/officeDocument/2006/relationships/image" Target="../media/image96.emf"/><Relationship Id="rId4" Type="http://schemas.openxmlformats.org/officeDocument/2006/relationships/image" Target="../media/image91.emf"/><Relationship Id="rId9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108.png"/><Relationship Id="rId12" Type="http://schemas.openxmlformats.org/officeDocument/2006/relationships/image" Target="../media/image112.em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emf"/><Relationship Id="rId9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emf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5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emf"/><Relationship Id="rId7" Type="http://schemas.openxmlformats.org/officeDocument/2006/relationships/image" Target="../media/image29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emf"/><Relationship Id="rId7" Type="http://schemas.openxmlformats.org/officeDocument/2006/relationships/image" Target="../media/image36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1D74-3F37-4881-97CF-5831562EC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" y="1401417"/>
            <a:ext cx="11864009" cy="31322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CACHE#4 – Casitas B-lineage Lymphoma B (CBL-B)</a:t>
            </a:r>
            <a:b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Calibri"/>
              </a:rPr>
              <a:t>Participant 1946</a:t>
            </a:r>
            <a:br>
              <a:rPr lang="en-US" sz="2000" b="1" dirty="0"/>
            </a:br>
            <a:endParaRPr lang="en-US" sz="66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0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1B216-CBF9-133B-921B-9E4570490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2248-4299-42A9-D427-CAB1D7CF1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" y="1401417"/>
            <a:ext cx="11864009" cy="31322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CACHE#4 – Casitas B-lineage Lymphoma B (CBL-B)</a:t>
            </a:r>
            <a:b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Calibri"/>
              </a:rPr>
              <a:t>Participant 1948</a:t>
            </a:r>
            <a:br>
              <a:rPr lang="en-US" sz="2000" b="1" dirty="0"/>
            </a:br>
            <a:endParaRPr lang="en-US" sz="66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C607EC2-9C65-0A38-4AF3-98411C1D9E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21" t="20488" r="29231" b="15609"/>
          <a:stretch/>
        </p:blipFill>
        <p:spPr>
          <a:xfrm>
            <a:off x="6743739" y="5574665"/>
            <a:ext cx="1685302" cy="1287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3DE82-15C3-482E-A6D5-E9F1CD0B6AE7}"/>
              </a:ext>
            </a:extLst>
          </p:cNvPr>
          <p:cNvSpPr txBox="1"/>
          <p:nvPr/>
        </p:nvSpPr>
        <p:spPr>
          <a:xfrm>
            <a:off x="4454874" y="711543"/>
            <a:ext cx="7570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31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analogs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CACHE4H1_1948_91 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chemotype and the parent molecule were submitted for round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parent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displaces BODIPY FL-MSC2787102A-1  by FP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binding analyses and shows weak binding by SPR.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575A51-2FF9-48BF-9F1C-CA5DF8F42EBA}"/>
              </a:ext>
            </a:extLst>
          </p:cNvPr>
          <p:cNvSpPr txBox="1">
            <a:spLocks/>
          </p:cNvSpPr>
          <p:nvPr/>
        </p:nvSpPr>
        <p:spPr>
          <a:xfrm>
            <a:off x="5974528" y="-14813"/>
            <a:ext cx="427833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CACHE4HI_1948_91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6C6F98-7929-4962-82B4-9B97B124483F}"/>
              </a:ext>
            </a:extLst>
          </p:cNvPr>
          <p:cNvSpPr/>
          <p:nvPr/>
        </p:nvSpPr>
        <p:spPr>
          <a:xfrm>
            <a:off x="166528" y="129209"/>
            <a:ext cx="3686366" cy="65181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79E61-75B2-4921-84A7-1997B10B1940}"/>
              </a:ext>
            </a:extLst>
          </p:cNvPr>
          <p:cNvSpPr txBox="1"/>
          <p:nvPr/>
        </p:nvSpPr>
        <p:spPr>
          <a:xfrm>
            <a:off x="6390287" y="1960305"/>
            <a:ext cx="3585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CACHE4_HO _1948_1/resupplied parent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B018846-33E2-4B9D-88A4-87272323B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5155"/>
              </p:ext>
            </p:extLst>
          </p:nvPr>
        </p:nvGraphicFramePr>
        <p:xfrm>
          <a:off x="5395787" y="2547530"/>
          <a:ext cx="2954795" cy="76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457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1099669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1099669">
                  <a:extLst>
                    <a:ext uri="{9D8B030D-6E8A-4147-A177-3AD203B41FA5}">
                      <a16:colId xmlns:a16="http://schemas.microsoft.com/office/drawing/2014/main" val="958598606"/>
                    </a:ext>
                  </a:extLst>
                </a:gridCol>
              </a:tblGrid>
              <a:tr h="25648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9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900" b="1" dirty="0" err="1"/>
                        <a:t>K</a:t>
                      </a:r>
                      <a:r>
                        <a:rPr lang="en-US" sz="900" b="1" baseline="-25000" dirty="0" err="1"/>
                        <a:t>disp</a:t>
                      </a:r>
                      <a:r>
                        <a:rPr lang="en-US" sz="900" b="1" baseline="0" dirty="0"/>
                        <a:t> (µM)</a:t>
                      </a:r>
                      <a:endParaRPr lang="en-US" sz="9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113" r="28707"/>
          <a:stretch/>
        </p:blipFill>
        <p:spPr>
          <a:xfrm>
            <a:off x="2529392" y="313015"/>
            <a:ext cx="1210324" cy="1905000"/>
          </a:xfrm>
          <a:prstGeom prst="rect">
            <a:avLst/>
          </a:prstGeom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756EAA3-573B-4112-B10C-4AD6C7A52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42301"/>
              </p:ext>
            </p:extLst>
          </p:nvPr>
        </p:nvGraphicFramePr>
        <p:xfrm>
          <a:off x="223781" y="3334317"/>
          <a:ext cx="3678180" cy="219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651707" imgH="3975280" progId="Prism9.Document">
                  <p:embed/>
                </p:oleObj>
              </mc:Choice>
              <mc:Fallback>
                <p:oleObj name="Prism 9" r:id="rId4" imgW="6651707" imgH="3975280" progId="Prism9.Document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7756EAA3-573B-4112-B10C-4AD6C7A52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781" y="3334317"/>
                        <a:ext cx="3678180" cy="2196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B17E9FDD-327A-446E-BB81-E47D7AD06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625909"/>
              </p:ext>
            </p:extLst>
          </p:nvPr>
        </p:nvGraphicFramePr>
        <p:xfrm>
          <a:off x="5395711" y="3284151"/>
          <a:ext cx="2883897" cy="172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6651707" imgH="3975280" progId="Prism9.Document">
                  <p:embed/>
                </p:oleObj>
              </mc:Choice>
              <mc:Fallback>
                <p:oleObj name="Prism 9" r:id="rId6" imgW="6651707" imgH="3975280" progId="Prism9.Document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B17E9FDD-327A-446E-BB81-E47D7AD06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711" y="3284151"/>
                        <a:ext cx="2883897" cy="172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F24F9ADF-97F8-46FC-9896-4DC4BB6DC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2598" t="25901" r="6432" b="32582"/>
          <a:stretch/>
        </p:blipFill>
        <p:spPr bwMode="auto">
          <a:xfrm>
            <a:off x="8624906" y="3309423"/>
            <a:ext cx="3229909" cy="2044447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F875496-D1F2-48B1-9D54-631E40099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6734" t="25368" r="4122" b="31156"/>
          <a:stretch/>
        </p:blipFill>
        <p:spPr bwMode="auto">
          <a:xfrm>
            <a:off x="9975769" y="3018361"/>
            <a:ext cx="1941512" cy="1313286"/>
          </a:xfrm>
          <a:prstGeom prst="rect">
            <a:avLst/>
          </a:prstGeom>
          <a:noFill/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6C4E4B3-46FB-482B-AEDB-3183F6301D8B}"/>
              </a:ext>
            </a:extLst>
          </p:cNvPr>
          <p:cNvSpPr txBox="1"/>
          <p:nvPr/>
        </p:nvSpPr>
        <p:spPr>
          <a:xfrm flipH="1">
            <a:off x="9374229" y="5454884"/>
            <a:ext cx="2543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SPR K</a:t>
            </a:r>
            <a:r>
              <a:rPr lang="en-US" sz="1200" baseline="-25000" dirty="0"/>
              <a:t>D</a:t>
            </a:r>
            <a:r>
              <a:rPr lang="en-US" sz="1200" dirty="0"/>
              <a:t> – 17 µM</a:t>
            </a:r>
          </a:p>
          <a:p>
            <a:r>
              <a:rPr lang="en-US" sz="1200" dirty="0"/>
              <a:t>Binding percentage – </a:t>
            </a:r>
            <a:r>
              <a:rPr lang="en-US" sz="1200" dirty="0">
                <a:solidFill>
                  <a:srgbClr val="FF0000"/>
                </a:solidFill>
              </a:rPr>
              <a:t>28%</a:t>
            </a:r>
          </a:p>
          <a:p>
            <a:r>
              <a:rPr lang="en-US" sz="1200" dirty="0"/>
              <a:t>*SPR was done with the resupplied parent batch.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BC19A-B008-4E08-B072-3FC3F5452F3D}"/>
              </a:ext>
            </a:extLst>
          </p:cNvPr>
          <p:cNvSpPr txBox="1"/>
          <p:nvPr/>
        </p:nvSpPr>
        <p:spPr>
          <a:xfrm>
            <a:off x="4333604" y="2246244"/>
            <a:ext cx="26574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FP %Control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µM – </a:t>
            </a: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54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µM – </a:t>
            </a: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91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10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µM – 99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9331E39-5621-45D8-8066-59B60C623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73981"/>
              </p:ext>
            </p:extLst>
          </p:nvPr>
        </p:nvGraphicFramePr>
        <p:xfrm>
          <a:off x="411523" y="2447702"/>
          <a:ext cx="3290915" cy="84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16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958598606"/>
                    </a:ext>
                  </a:extLst>
                </a:gridCol>
                <a:gridCol w="94643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2564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75516F8-B599-4EAE-8FAB-F614CC6CB6B2}"/>
              </a:ext>
            </a:extLst>
          </p:cNvPr>
          <p:cNvSpPr txBox="1"/>
          <p:nvPr/>
        </p:nvSpPr>
        <p:spPr>
          <a:xfrm>
            <a:off x="625661" y="1285722"/>
            <a:ext cx="22664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1-43.2</a:t>
            </a:r>
            <a:r>
              <a:rPr lang="en-US" sz="1100" dirty="0"/>
              <a:t> 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2- 55.5</a:t>
            </a:r>
            <a:r>
              <a:rPr lang="en-US" sz="11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26FCB-7426-459A-A992-1CF4D7560733}"/>
              </a:ext>
            </a:extLst>
          </p:cNvPr>
          <p:cNvSpPr txBox="1"/>
          <p:nvPr/>
        </p:nvSpPr>
        <p:spPr>
          <a:xfrm>
            <a:off x="407758" y="410914"/>
            <a:ext cx="259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PARENT MOLECULE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Round1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73C57-BFEB-A1CD-3374-D80B1998DE9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1268" t="13914" r="20747" b="8260"/>
          <a:stretch/>
        </p:blipFill>
        <p:spPr>
          <a:xfrm>
            <a:off x="5127733" y="5636616"/>
            <a:ext cx="1599401" cy="12074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219357C-53A0-4C34-8949-4466B7E99CEB}"/>
              </a:ext>
            </a:extLst>
          </p:cNvPr>
          <p:cNvSpPr txBox="1"/>
          <p:nvPr/>
        </p:nvSpPr>
        <p:spPr>
          <a:xfrm>
            <a:off x="581375" y="5809473"/>
            <a:ext cx="29512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NMR binding with </a:t>
            </a:r>
            <a:r>
              <a:rPr lang="en-US" sz="1100" b="1" i="0" u="none" strike="noStrike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F-Trp-labeled CBLB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- no clear evidence of binding identified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63B00-B4E0-ED1E-8F72-74F61FB8B483}"/>
              </a:ext>
            </a:extLst>
          </p:cNvPr>
          <p:cNvSpPr txBox="1"/>
          <p:nvPr/>
        </p:nvSpPr>
        <p:spPr>
          <a:xfrm>
            <a:off x="5322850" y="5096901"/>
            <a:ext cx="2656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u="none" strike="noStrike" dirty="0">
                <a:effectLst/>
                <a:latin typeface="Calibri" panose="020F0502020204030204" pitchFamily="34" charset="0"/>
              </a:rPr>
              <a:t>QC data (UPLC</a:t>
            </a:r>
            <a:r>
              <a:rPr lang="en-US" sz="1200" b="1" dirty="0">
                <a:latin typeface="Calibri" panose="020F0502020204030204" pitchFamily="34" charset="0"/>
              </a:rPr>
              <a:t>-</a:t>
            </a:r>
            <a:r>
              <a:rPr lang="en-US" sz="1200" b="1" i="0" u="none" strike="noStrike" dirty="0">
                <a:effectLst/>
                <a:latin typeface="Calibri" panose="020F0502020204030204" pitchFamily="34" charset="0"/>
              </a:rPr>
              <a:t>MS analysis): no difference between the two batches</a:t>
            </a:r>
            <a:endParaRPr lang="en-US" sz="1200" b="1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1D6E7-B5FF-1B8A-F251-C0415791E901}"/>
              </a:ext>
            </a:extLst>
          </p:cNvPr>
          <p:cNvSpPr txBox="1"/>
          <p:nvPr/>
        </p:nvSpPr>
        <p:spPr>
          <a:xfrm>
            <a:off x="5322850" y="5480517"/>
            <a:ext cx="16853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CACHE4H1_1948_91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5C8DE8-D4E5-6ACF-58AC-AF54070854A0}"/>
              </a:ext>
            </a:extLst>
          </p:cNvPr>
          <p:cNvSpPr txBox="1"/>
          <p:nvPr/>
        </p:nvSpPr>
        <p:spPr>
          <a:xfrm>
            <a:off x="6954830" y="5462100"/>
            <a:ext cx="13523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CACHE4_HO _1948_1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29981-8C2A-99A4-18F7-9D7A95651E21}"/>
              </a:ext>
            </a:extLst>
          </p:cNvPr>
          <p:cNvSpPr txBox="1"/>
          <p:nvPr/>
        </p:nvSpPr>
        <p:spPr>
          <a:xfrm>
            <a:off x="8900052" y="3048561"/>
            <a:ext cx="800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CBLB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4C17B-F1F5-6472-5D77-96DD0595277C}"/>
              </a:ext>
            </a:extLst>
          </p:cNvPr>
          <p:cNvSpPr txBox="1"/>
          <p:nvPr/>
        </p:nvSpPr>
        <p:spPr>
          <a:xfrm>
            <a:off x="362456" y="2052638"/>
            <a:ext cx="32909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</a:rPr>
              <a:t>FP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dose response/counter-screen </a:t>
            </a:r>
          </a:p>
          <a:p>
            <a:pPr algn="ctr"/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(round 1 data at 2% DMSO)</a:t>
            </a:r>
          </a:p>
        </p:txBody>
      </p:sp>
    </p:spTree>
    <p:extLst>
      <p:ext uri="{BB962C8B-B14F-4D97-AF65-F5344CB8AC3E}">
        <p14:creationId xmlns:p14="http://schemas.microsoft.com/office/powerpoint/2010/main" val="378817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BEC84-73ED-4BE1-80F6-AF4914B5F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475" y="365125"/>
            <a:ext cx="5484423" cy="2101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BC301E-E2F0-40B8-BE86-107F490E0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474" y="2466511"/>
            <a:ext cx="5484424" cy="2102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5E38A2-1537-4133-8EB1-0C34D7AAE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473" y="4568927"/>
            <a:ext cx="5472752" cy="2102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21F2DD-8F08-4C28-BE2D-62137ACDA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250" y="5605991"/>
            <a:ext cx="2218402" cy="10653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9622CB-1A30-4292-9E9E-366DD4237678}"/>
              </a:ext>
            </a:extLst>
          </p:cNvPr>
          <p:cNvSpPr txBox="1"/>
          <p:nvPr/>
        </p:nvSpPr>
        <p:spPr>
          <a:xfrm>
            <a:off x="290015" y="763853"/>
            <a:ext cx="6093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CACHE4HI_1948_91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Tested analogs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613DD-15E5-4328-9AE2-527A42AB2816}"/>
              </a:ext>
            </a:extLst>
          </p:cNvPr>
          <p:cNvSpPr txBox="1"/>
          <p:nvPr/>
        </p:nvSpPr>
        <p:spPr>
          <a:xfrm>
            <a:off x="4269007" y="364094"/>
            <a:ext cx="85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 and weak SPR  </a:t>
            </a:r>
          </a:p>
          <a:p>
            <a:r>
              <a:rPr lang="en-US" sz="800" dirty="0">
                <a:solidFill>
                  <a:srgbClr val="00B050"/>
                </a:solidFill>
              </a:rPr>
              <a:t>binding </a:t>
            </a:r>
          </a:p>
          <a:p>
            <a:r>
              <a:rPr lang="en-US" sz="800" dirty="0">
                <a:solidFill>
                  <a:srgbClr val="00B050"/>
                </a:solidFill>
              </a:rPr>
              <a:t>confirmed</a:t>
            </a:r>
          </a:p>
        </p:txBody>
      </p:sp>
    </p:spTree>
    <p:extLst>
      <p:ext uri="{BB962C8B-B14F-4D97-AF65-F5344CB8AC3E}">
        <p14:creationId xmlns:p14="http://schemas.microsoft.com/office/powerpoint/2010/main" val="191881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5A3BC-E840-A4D2-D509-35D49BD92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62FF-4444-7F39-BA74-A2B52FA52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" y="1401417"/>
            <a:ext cx="11864009" cy="31322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CACHE#4 – Casitas B-lineage Lymphoma B (CBL-B)</a:t>
            </a:r>
            <a:b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Calibri"/>
              </a:rPr>
              <a:t>Participant 1954</a:t>
            </a:r>
            <a:br>
              <a:rPr lang="en-US" sz="2000" dirty="0"/>
            </a:br>
            <a:endParaRPr lang="en-US" sz="66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8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BD73D2C-7976-4030-8DC8-661E556AAEA0}"/>
              </a:ext>
            </a:extLst>
          </p:cNvPr>
          <p:cNvSpPr txBox="1"/>
          <p:nvPr/>
        </p:nvSpPr>
        <p:spPr>
          <a:xfrm>
            <a:off x="409185" y="4563"/>
            <a:ext cx="1160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Hit molecule CACHE4HI_1954_17 that was not followed up for round 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32A87CB-EE3B-4088-AB4A-31F5D44725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3410" y="2447801"/>
          <a:ext cx="4699000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545106" imgH="3975280" progId="Prism9.Document">
                  <p:embed/>
                </p:oleObj>
              </mc:Choice>
              <mc:Fallback>
                <p:oleObj name="Prism 9" r:id="rId2" imgW="6545106" imgH="3975280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32A87CB-EE3B-4088-AB4A-31F5D44725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43410" y="2447801"/>
                        <a:ext cx="4699000" cy="285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6239DD-ED79-97DC-2C20-F90740CF1EB3}"/>
              </a:ext>
            </a:extLst>
          </p:cNvPr>
          <p:cNvSpPr txBox="1"/>
          <p:nvPr/>
        </p:nvSpPr>
        <p:spPr>
          <a:xfrm>
            <a:off x="3248055" y="3874170"/>
            <a:ext cx="1344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Binds to GID4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57B911-568E-F02E-A8ED-534A232031B4}"/>
              </a:ext>
            </a:extLst>
          </p:cNvPr>
          <p:cNvGraphicFramePr>
            <a:graphicFrameLocks noGrp="1"/>
          </p:cNvGraphicFramePr>
          <p:nvPr/>
        </p:nvGraphicFramePr>
        <p:xfrm>
          <a:off x="3198257" y="1858711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85D4266-C181-AA15-3C58-B54E5B76E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741" y="2062725"/>
            <a:ext cx="3019075" cy="1811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D997A2-7343-4F20-93BE-D582357B920B}"/>
              </a:ext>
            </a:extLst>
          </p:cNvPr>
          <p:cNvSpPr txBox="1"/>
          <p:nvPr/>
        </p:nvSpPr>
        <p:spPr>
          <a:xfrm>
            <a:off x="3438866" y="5722544"/>
            <a:ext cx="7007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NMR binding with </a:t>
            </a:r>
            <a:r>
              <a:rPr lang="en-US" sz="1400" b="1" i="0" u="none" strike="noStrike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sz="14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F-Trp-labeled CBLB </a:t>
            </a:r>
            <a:r>
              <a:rPr lang="en-US" sz="1400" b="1" i="0" u="none" strike="noStrike" dirty="0">
                <a:effectLst/>
                <a:latin typeface="Calibri" panose="020F0502020204030204" pitchFamily="34" charset="0"/>
              </a:rPr>
              <a:t>- no clear evidence of binding identified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C6F893-5B59-D720-69FA-6AA336B35172}"/>
              </a:ext>
            </a:extLst>
          </p:cNvPr>
          <p:cNvSpPr txBox="1"/>
          <p:nvPr/>
        </p:nvSpPr>
        <p:spPr>
          <a:xfrm>
            <a:off x="2794453" y="1262004"/>
            <a:ext cx="3290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FP </a:t>
            </a:r>
            <a:r>
              <a:rPr lang="en-US" sz="1400" b="1" i="0" u="none" strike="noStrike" dirty="0">
                <a:effectLst/>
                <a:latin typeface="Calibri" panose="020F0502020204030204" pitchFamily="34" charset="0"/>
              </a:rPr>
              <a:t>dose response/counter-screen </a:t>
            </a:r>
          </a:p>
          <a:p>
            <a:pPr algn="ctr"/>
            <a:r>
              <a:rPr lang="en-US" sz="1400" b="1" i="0" u="none" strike="noStrike" dirty="0">
                <a:effectLst/>
                <a:latin typeface="Calibri" panose="020F0502020204030204" pitchFamily="34" charset="0"/>
              </a:rPr>
              <a:t>(round 1 data at 2% DMSO)</a:t>
            </a:r>
          </a:p>
        </p:txBody>
      </p:sp>
    </p:spTree>
    <p:extLst>
      <p:ext uri="{BB962C8B-B14F-4D97-AF65-F5344CB8AC3E}">
        <p14:creationId xmlns:p14="http://schemas.microsoft.com/office/powerpoint/2010/main" val="2087552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6725C-00A2-CC6A-AB47-E70CD1059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838A-73F3-FA79-8CE5-48E636E79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" y="1401417"/>
            <a:ext cx="11864009" cy="31322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CACHE#4 – Casitas B-lineage Lymphoma B (CBL-B)</a:t>
            </a:r>
            <a:b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Calibri"/>
              </a:rPr>
              <a:t>Participant 1955</a:t>
            </a:r>
            <a:br>
              <a:rPr lang="en-US" sz="2000" dirty="0"/>
            </a:br>
            <a:endParaRPr lang="en-US" sz="66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0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6C6F98-7929-4962-82B4-9B97B124483F}"/>
              </a:ext>
            </a:extLst>
          </p:cNvPr>
          <p:cNvSpPr/>
          <p:nvPr/>
        </p:nvSpPr>
        <p:spPr>
          <a:xfrm>
            <a:off x="166528" y="199938"/>
            <a:ext cx="3686366" cy="6449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000000-0008-0000-0000-00009D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310" r="25771"/>
          <a:stretch/>
        </p:blipFill>
        <p:spPr>
          <a:xfrm>
            <a:off x="2437853" y="466595"/>
            <a:ext cx="1327194" cy="1697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3DE82-15C3-482E-A6D5-E9F1CD0B6AE7}"/>
              </a:ext>
            </a:extLst>
          </p:cNvPr>
          <p:cNvSpPr txBox="1"/>
          <p:nvPr/>
        </p:nvSpPr>
        <p:spPr>
          <a:xfrm>
            <a:off x="4496463" y="523540"/>
            <a:ext cx="75705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analogs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CACHE4HI_1955_60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chemotype and the parent molecule were submitted for round 2.</a:t>
            </a:r>
          </a:p>
          <a:p>
            <a:pPr lvl="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analogs and the resupplied parent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molecule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displace the BODIPY FL-MSC2787102A-1 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FP assay.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CACHE4-HO_1955_5 shows ≤50% displacement of the BODIPY-tracer.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CACHE4HO_1955_9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demonstrates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displacement of BODIPY-tracer at the top concentration (also the displacement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 of the GID4 FITC-tracer)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only the resupplied parent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molecule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confirms binding by </a:t>
            </a:r>
            <a:r>
              <a:rPr lang="en-US" sz="1600" b="1" dirty="0">
                <a:solidFill>
                  <a:prstClr val="black"/>
                </a:solidFill>
              </a:rPr>
              <a:t>SPR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575A51-2FF9-48BF-9F1C-CA5DF8F42EBA}"/>
              </a:ext>
            </a:extLst>
          </p:cNvPr>
          <p:cNvSpPr txBox="1">
            <a:spLocks/>
          </p:cNvSpPr>
          <p:nvPr/>
        </p:nvSpPr>
        <p:spPr>
          <a:xfrm>
            <a:off x="5974528" y="-14813"/>
            <a:ext cx="427833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CACHE4HI_1955_60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516F8-B599-4EAE-8FAB-F614CC6CB6B2}"/>
              </a:ext>
            </a:extLst>
          </p:cNvPr>
          <p:cNvSpPr txBox="1"/>
          <p:nvPr/>
        </p:nvSpPr>
        <p:spPr>
          <a:xfrm>
            <a:off x="605253" y="1103427"/>
            <a:ext cx="22664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1-55.5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2- 51.4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9331E39-5621-45D8-8066-59B60C623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08034"/>
              </p:ext>
            </p:extLst>
          </p:nvPr>
        </p:nvGraphicFramePr>
        <p:xfrm>
          <a:off x="473691" y="2430381"/>
          <a:ext cx="3290915" cy="84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16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958598606"/>
                    </a:ext>
                  </a:extLst>
                </a:gridCol>
                <a:gridCol w="94643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2564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F979E61-75B2-4921-84A7-1997B10B1940}"/>
              </a:ext>
            </a:extLst>
          </p:cNvPr>
          <p:cNvSpPr txBox="1"/>
          <p:nvPr/>
        </p:nvSpPr>
        <p:spPr>
          <a:xfrm>
            <a:off x="6383307" y="2285206"/>
            <a:ext cx="3585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CACHE4_HO _1955_1/resupplied parent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B018846-33E2-4B9D-88A4-87272323B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99323"/>
              </p:ext>
            </p:extLst>
          </p:nvPr>
        </p:nvGraphicFramePr>
        <p:xfrm>
          <a:off x="4783219" y="3631116"/>
          <a:ext cx="2948524" cy="76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854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1097335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1097335">
                  <a:extLst>
                    <a:ext uri="{9D8B030D-6E8A-4147-A177-3AD203B41FA5}">
                      <a16:colId xmlns:a16="http://schemas.microsoft.com/office/drawing/2014/main" val="958598606"/>
                    </a:ext>
                  </a:extLst>
                </a:gridCol>
              </a:tblGrid>
              <a:tr h="2564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DDFA9BB8-5508-4B3F-8B8F-89C22AB0981A}"/>
              </a:ext>
            </a:extLst>
          </p:cNvPr>
          <p:cNvSpPr txBox="1"/>
          <p:nvPr/>
        </p:nvSpPr>
        <p:spPr>
          <a:xfrm>
            <a:off x="8206626" y="4731640"/>
            <a:ext cx="757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GID4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220D4B-9D47-48BB-A15F-C63BEDBE3299}"/>
              </a:ext>
            </a:extLst>
          </p:cNvPr>
          <p:cNvSpPr txBox="1"/>
          <p:nvPr/>
        </p:nvSpPr>
        <p:spPr>
          <a:xfrm>
            <a:off x="8185184" y="3132219"/>
            <a:ext cx="800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CBLB</a:t>
            </a:r>
            <a:endParaRPr lang="en-US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0B62247-3728-4A59-8570-8D5D98628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590943"/>
              </p:ext>
            </p:extLst>
          </p:nvPr>
        </p:nvGraphicFramePr>
        <p:xfrm>
          <a:off x="473691" y="3262253"/>
          <a:ext cx="3193774" cy="190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6651707" imgH="3975280" progId="Prism9.Document">
                  <p:embed/>
                </p:oleObj>
              </mc:Choice>
              <mc:Fallback>
                <p:oleObj name="Prism 9" r:id="rId3" imgW="6651707" imgH="3975280" progId="Prism9.Document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0B62247-3728-4A59-8570-8D5D986281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691" y="3262253"/>
                        <a:ext cx="3193774" cy="190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E5809DBE-E180-4D1D-B298-759E4AF2F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837938"/>
              </p:ext>
            </p:extLst>
          </p:nvPr>
        </p:nvGraphicFramePr>
        <p:xfrm>
          <a:off x="4496463" y="4494040"/>
          <a:ext cx="3522035" cy="210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6639462" imgH="3975280" progId="Prism9.Document">
                  <p:embed/>
                </p:oleObj>
              </mc:Choice>
              <mc:Fallback>
                <p:oleObj name="Prism 9" r:id="rId5" imgW="6639462" imgH="3975280" progId="Prism9.Document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E5809DBE-E180-4D1D-B298-759E4AF2F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6463" y="4494040"/>
                        <a:ext cx="3522035" cy="2108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69C352D4-DF90-4772-84B7-D247923D2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5189" t="26436" r="5517" b="31172"/>
          <a:stretch/>
        </p:blipFill>
        <p:spPr bwMode="auto">
          <a:xfrm>
            <a:off x="8985756" y="2685113"/>
            <a:ext cx="2139156" cy="1408454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B7222FB-2D9F-4C87-9AF9-8E9DB14F8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4284" t="26093" r="6422" b="31618"/>
          <a:stretch/>
        </p:blipFill>
        <p:spPr bwMode="auto">
          <a:xfrm>
            <a:off x="10613671" y="2306308"/>
            <a:ext cx="1514046" cy="994462"/>
          </a:xfrm>
          <a:prstGeom prst="rect">
            <a:avLst/>
          </a:prstGeom>
          <a:noFill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02050F0-78B4-417C-A037-8E2A51850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2686" t="25887" r="7457" b="30902"/>
          <a:stretch/>
        </p:blipFill>
        <p:spPr bwMode="auto">
          <a:xfrm>
            <a:off x="8899211" y="4194675"/>
            <a:ext cx="2139157" cy="1426671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9D2515-1205-4980-9A6B-D359F1632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l="5633" t="25454" r="7089" b="31825"/>
          <a:stretch/>
        </p:blipFill>
        <p:spPr bwMode="auto">
          <a:xfrm>
            <a:off x="10661540" y="3751330"/>
            <a:ext cx="1464909" cy="994462"/>
          </a:xfrm>
          <a:prstGeom prst="rect">
            <a:avLst/>
          </a:prstGeom>
          <a:noFill/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DD16BBC-719A-4B04-A16F-9FC906CA9EB7}"/>
              </a:ext>
            </a:extLst>
          </p:cNvPr>
          <p:cNvSpPr txBox="1"/>
          <p:nvPr/>
        </p:nvSpPr>
        <p:spPr>
          <a:xfrm flipH="1">
            <a:off x="8935707" y="5698401"/>
            <a:ext cx="3190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SPR K</a:t>
            </a:r>
            <a:r>
              <a:rPr lang="en-US" sz="1100" baseline="-25000" dirty="0"/>
              <a:t>D</a:t>
            </a:r>
            <a:r>
              <a:rPr lang="en-US" sz="1100" dirty="0"/>
              <a:t> – 119 µM</a:t>
            </a:r>
          </a:p>
          <a:p>
            <a:r>
              <a:rPr lang="en-US" sz="1100" dirty="0"/>
              <a:t>Binding percentage – </a:t>
            </a:r>
            <a:r>
              <a:rPr lang="en-US" sz="1100" dirty="0">
                <a:solidFill>
                  <a:srgbClr val="FF0000"/>
                </a:solidFill>
              </a:rPr>
              <a:t>101% </a:t>
            </a:r>
            <a:r>
              <a:rPr lang="en-US" sz="1100" dirty="0"/>
              <a:t>(</a:t>
            </a:r>
            <a:r>
              <a:rPr lang="en-US" sz="1100" dirty="0">
                <a:solidFill>
                  <a:srgbClr val="FF0000"/>
                </a:solidFill>
              </a:rPr>
              <a:t>saturation not reached</a:t>
            </a:r>
            <a:r>
              <a:rPr lang="en-US" sz="1100" dirty="0"/>
              <a:t>)</a:t>
            </a:r>
          </a:p>
          <a:p>
            <a:r>
              <a:rPr lang="en-US" sz="1100" dirty="0"/>
              <a:t>Binding to non-related target (GID4): </a:t>
            </a:r>
          </a:p>
          <a:p>
            <a:r>
              <a:rPr lang="en-US" sz="1100" dirty="0"/>
              <a:t>SPR K</a:t>
            </a:r>
            <a:r>
              <a:rPr lang="en-US" sz="1100" baseline="-25000" dirty="0"/>
              <a:t>D</a:t>
            </a:r>
            <a:r>
              <a:rPr lang="en-US" sz="1100" dirty="0"/>
              <a:t> – 84 µM – </a:t>
            </a:r>
            <a:r>
              <a:rPr lang="en-US" sz="1100" dirty="0">
                <a:solidFill>
                  <a:srgbClr val="FF0000"/>
                </a:solidFill>
              </a:rPr>
              <a:t>110% </a:t>
            </a:r>
            <a:r>
              <a:rPr lang="en-US" sz="1100" dirty="0"/>
              <a:t>binding (</a:t>
            </a:r>
            <a:r>
              <a:rPr lang="en-US" sz="1100" dirty="0">
                <a:solidFill>
                  <a:srgbClr val="FF0000"/>
                </a:solidFill>
              </a:rPr>
              <a:t>saturation not reached</a:t>
            </a:r>
            <a:r>
              <a:rPr lang="en-US" sz="1100" dirty="0"/>
              <a:t>)</a:t>
            </a:r>
          </a:p>
          <a:p>
            <a:r>
              <a:rPr lang="en-US" sz="1100" b="1" dirty="0"/>
              <a:t>A dubious SPR binding behavior is observed.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C141AA-C271-4641-B62D-0A34771D9C0E}"/>
              </a:ext>
            </a:extLst>
          </p:cNvPr>
          <p:cNvSpPr txBox="1"/>
          <p:nvPr/>
        </p:nvSpPr>
        <p:spPr>
          <a:xfrm>
            <a:off x="216970" y="5195517"/>
            <a:ext cx="3585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CACHE4HI_1955_60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&gt;50% displacement of FL tracer was observed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4D8C50-46C2-448D-A66C-DBE1AD737A49}"/>
              </a:ext>
            </a:extLst>
          </p:cNvPr>
          <p:cNvSpPr txBox="1"/>
          <p:nvPr/>
        </p:nvSpPr>
        <p:spPr>
          <a:xfrm>
            <a:off x="4740742" y="2680229"/>
            <a:ext cx="26574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FP %Control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µM – </a:t>
            </a: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52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µM – 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10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µM – 91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26FCB-7426-459A-A992-1CF4D7560733}"/>
              </a:ext>
            </a:extLst>
          </p:cNvPr>
          <p:cNvSpPr txBox="1"/>
          <p:nvPr/>
        </p:nvSpPr>
        <p:spPr>
          <a:xfrm>
            <a:off x="723939" y="389848"/>
            <a:ext cx="259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PARENT MOLECULE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Round1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F1EBF4-6E29-4CF3-86CB-2B8164DCD238}"/>
              </a:ext>
            </a:extLst>
          </p:cNvPr>
          <p:cNvSpPr txBox="1"/>
          <p:nvPr/>
        </p:nvSpPr>
        <p:spPr>
          <a:xfrm>
            <a:off x="535319" y="5912622"/>
            <a:ext cx="30705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NMR binding with </a:t>
            </a:r>
            <a:r>
              <a:rPr lang="en-US" sz="1100" b="1" i="0" u="none" strike="noStrike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F-Trp-labeled CBLB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- no clear evidence of binding identified</a:t>
            </a:r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A7989-E1B2-6CC3-B74F-DD39A29E6E76}"/>
              </a:ext>
            </a:extLst>
          </p:cNvPr>
          <p:cNvSpPr txBox="1"/>
          <p:nvPr/>
        </p:nvSpPr>
        <p:spPr>
          <a:xfrm>
            <a:off x="364253" y="1986775"/>
            <a:ext cx="32909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</a:rPr>
              <a:t>FP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dose response/counter-screen </a:t>
            </a:r>
          </a:p>
          <a:p>
            <a:pPr algn="ctr"/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(round 1 data at 2% DMSO)</a:t>
            </a:r>
          </a:p>
        </p:txBody>
      </p:sp>
    </p:spTree>
    <p:extLst>
      <p:ext uri="{BB962C8B-B14F-4D97-AF65-F5344CB8AC3E}">
        <p14:creationId xmlns:p14="http://schemas.microsoft.com/office/powerpoint/2010/main" val="2726880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1075E-7D78-43B0-A8E5-FCD9269CC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790" y="813318"/>
            <a:ext cx="7704021" cy="2999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27704-F672-4C91-8A14-25E176DAF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790" y="3775421"/>
            <a:ext cx="6169919" cy="1530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596F3A-A252-449F-9A04-E7F199939E2D}"/>
              </a:ext>
            </a:extLst>
          </p:cNvPr>
          <p:cNvSpPr txBox="1"/>
          <p:nvPr/>
        </p:nvSpPr>
        <p:spPr>
          <a:xfrm>
            <a:off x="290015" y="763853"/>
            <a:ext cx="3531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CACHE4HI_1955_60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Tested analogs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132FA-79B7-4AF3-A8F8-FB66C99EDDF6}"/>
              </a:ext>
            </a:extLst>
          </p:cNvPr>
          <p:cNvSpPr txBox="1"/>
          <p:nvPr/>
        </p:nvSpPr>
        <p:spPr>
          <a:xfrm>
            <a:off x="4051790" y="854157"/>
            <a:ext cx="106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 and SPR  </a:t>
            </a:r>
          </a:p>
          <a:p>
            <a:r>
              <a:rPr lang="en-US" sz="800" dirty="0">
                <a:solidFill>
                  <a:srgbClr val="00B050"/>
                </a:solidFill>
              </a:rPr>
              <a:t>binding </a:t>
            </a:r>
          </a:p>
          <a:p>
            <a:r>
              <a:rPr lang="en-US" sz="800" dirty="0">
                <a:solidFill>
                  <a:srgbClr val="00B050"/>
                </a:solidFill>
              </a:rPr>
              <a:t>confirmed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FE9CED-8508-4B85-84A0-FBA4D3D42163}"/>
              </a:ext>
            </a:extLst>
          </p:cNvPr>
          <p:cNvSpPr txBox="1"/>
          <p:nvPr/>
        </p:nvSpPr>
        <p:spPr>
          <a:xfrm>
            <a:off x="4051789" y="2312990"/>
            <a:ext cx="1067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 binding confirmed</a:t>
            </a:r>
          </a:p>
        </p:txBody>
      </p:sp>
    </p:spTree>
    <p:extLst>
      <p:ext uri="{BB962C8B-B14F-4D97-AF65-F5344CB8AC3E}">
        <p14:creationId xmlns:p14="http://schemas.microsoft.com/office/powerpoint/2010/main" val="381561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4A6F2-E21A-341F-C2C6-CF054A8EE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F5BF81-1D61-8474-B698-79E7954755BB}"/>
              </a:ext>
            </a:extLst>
          </p:cNvPr>
          <p:cNvSpPr txBox="1"/>
          <p:nvPr/>
        </p:nvSpPr>
        <p:spPr>
          <a:xfrm>
            <a:off x="544353" y="2387643"/>
            <a:ext cx="329253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FP %Control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µM –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µM – 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µM – 84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A9BCEB-1A02-9DA0-61B7-333ADC66E9A6}"/>
              </a:ext>
            </a:extLst>
          </p:cNvPr>
          <p:cNvSpPr txBox="1"/>
          <p:nvPr/>
        </p:nvSpPr>
        <p:spPr>
          <a:xfrm>
            <a:off x="3344017" y="275557"/>
            <a:ext cx="448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CACHE4-HO_1955_9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4F07B-C57B-D4E7-71E8-4A34CAE4CF05}"/>
              </a:ext>
            </a:extLst>
          </p:cNvPr>
          <p:cNvSpPr txBox="1"/>
          <p:nvPr/>
        </p:nvSpPr>
        <p:spPr>
          <a:xfrm>
            <a:off x="3836887" y="2704143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FP 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dose response/counter screen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1BFAC0-895F-48FB-B45E-963726A8B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29588"/>
              </p:ext>
            </p:extLst>
          </p:nvPr>
        </p:nvGraphicFramePr>
        <p:xfrm>
          <a:off x="4618911" y="3119790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554DE19-DE23-F3BC-7E82-2A787D0B4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291425"/>
              </p:ext>
            </p:extLst>
          </p:nvPr>
        </p:nvGraphicFramePr>
        <p:xfrm>
          <a:off x="3344017" y="3914042"/>
          <a:ext cx="4873927" cy="291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51707" imgH="3975280" progId="Prism9.Document">
                  <p:embed/>
                </p:oleObj>
              </mc:Choice>
              <mc:Fallback>
                <p:oleObj name="Prism 9" r:id="rId2" imgW="6651707" imgH="3975280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554DE19-DE23-F3BC-7E82-2A787D0B4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4017" y="3914042"/>
                        <a:ext cx="4873927" cy="2912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6F869C3F-B930-4861-9E79-4BCF43C7C3E3}"/>
              </a:ext>
            </a:extLst>
          </p:cNvPr>
          <p:cNvSpPr/>
          <p:nvPr/>
        </p:nvSpPr>
        <p:spPr>
          <a:xfrm>
            <a:off x="-1" y="984024"/>
            <a:ext cx="12160116" cy="5814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E9B7D7-6305-4AB6-9BC6-F453A8027F3C}"/>
              </a:ext>
            </a:extLst>
          </p:cNvPr>
          <p:cNvSpPr/>
          <p:nvPr/>
        </p:nvSpPr>
        <p:spPr>
          <a:xfrm>
            <a:off x="4690284" y="984024"/>
            <a:ext cx="2277763" cy="1267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E058D-1E99-46A2-92B3-A6DD02B1DBA3}"/>
              </a:ext>
            </a:extLst>
          </p:cNvPr>
          <p:cNvSpPr txBox="1"/>
          <p:nvPr/>
        </p:nvSpPr>
        <p:spPr>
          <a:xfrm flipH="1">
            <a:off x="8842402" y="4136654"/>
            <a:ext cx="269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No evidence of binding by SPR or </a:t>
            </a:r>
            <a:r>
              <a:rPr lang="en-US" sz="1600" b="1" baseline="30000" dirty="0">
                <a:solidFill>
                  <a:srgbClr val="FF0000"/>
                </a:solidFill>
              </a:rPr>
              <a:t>19</a:t>
            </a:r>
            <a:r>
              <a:rPr lang="en-US" sz="1600" b="1" dirty="0">
                <a:solidFill>
                  <a:srgbClr val="FF0000"/>
                </a:solidFill>
              </a:rPr>
              <a:t>F NMR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8-0000-0000-0000A6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7760" t="7229" r="17080" b="9354"/>
          <a:stretch/>
        </p:blipFill>
        <p:spPr>
          <a:xfrm>
            <a:off x="5080203" y="1057599"/>
            <a:ext cx="1401554" cy="1193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40FED8-83A3-FADB-32EF-A9E6C5A47F68}"/>
              </a:ext>
            </a:extLst>
          </p:cNvPr>
          <p:cNvSpPr txBox="1"/>
          <p:nvPr/>
        </p:nvSpPr>
        <p:spPr>
          <a:xfrm>
            <a:off x="4803940" y="5201127"/>
            <a:ext cx="15700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Binds to GID4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646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0285D-3BE3-6D2A-E90A-95C945D0E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5C36-0157-B70F-A665-57E523BDC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" y="1401417"/>
            <a:ext cx="11864009" cy="31322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CACHE#4 – Casitas B-lineage Lymphoma B (CBL-B)</a:t>
            </a:r>
            <a:b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Calibri"/>
              </a:rPr>
              <a:t>Participant 1957</a:t>
            </a:r>
            <a:br>
              <a:rPr lang="en-US" sz="2000" dirty="0"/>
            </a:br>
            <a:endParaRPr lang="en-US" sz="66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4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1433564-43AA-4873-8A63-058B19FDC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837974"/>
              </p:ext>
            </p:extLst>
          </p:nvPr>
        </p:nvGraphicFramePr>
        <p:xfrm>
          <a:off x="7366311" y="3923578"/>
          <a:ext cx="3836911" cy="229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6651707" imgH="3975280" progId="Prism9.Document">
                  <p:embed/>
                </p:oleObj>
              </mc:Choice>
              <mc:Fallback>
                <p:oleObj name="Prism 9" r:id="rId3" imgW="6651707" imgH="3975280" progId="Prism9.Document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21433564-43AA-4873-8A63-058B19FDC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6311" y="3923578"/>
                        <a:ext cx="3836911" cy="229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E577176-2769-C4B4-7CFD-2499F57F6327}"/>
              </a:ext>
            </a:extLst>
          </p:cNvPr>
          <p:cNvSpPr/>
          <p:nvPr/>
        </p:nvSpPr>
        <p:spPr>
          <a:xfrm>
            <a:off x="82581" y="266565"/>
            <a:ext cx="3686366" cy="628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1FDE-7FC7-AB57-E4C8-C0C915DCCAA4}"/>
              </a:ext>
            </a:extLst>
          </p:cNvPr>
          <p:cNvSpPr txBox="1"/>
          <p:nvPr/>
        </p:nvSpPr>
        <p:spPr>
          <a:xfrm>
            <a:off x="5921282" y="2330990"/>
            <a:ext cx="3585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CACHE4-HO_1946_1/resupplied parent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E732B-3F94-9D46-DFBD-4DCD5A176825}"/>
              </a:ext>
            </a:extLst>
          </p:cNvPr>
          <p:cNvSpPr txBox="1"/>
          <p:nvPr/>
        </p:nvSpPr>
        <p:spPr>
          <a:xfrm>
            <a:off x="4361933" y="616906"/>
            <a:ext cx="7533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23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analogs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CACHE4HI_1946_25 chemotype, and parent molecule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submitted for round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compounds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including a re-supplied parent molecule, displaced the BODIPY FL-MSC2787102A-1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FP assays. The analog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CACHE4-HO_1946_15 confirms its binding by NMR while showing a weak binding response by SPR.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77018C-B2F0-19D5-E646-2A1F385D511D}"/>
              </a:ext>
            </a:extLst>
          </p:cNvPr>
          <p:cNvSpPr txBox="1"/>
          <p:nvPr/>
        </p:nvSpPr>
        <p:spPr>
          <a:xfrm>
            <a:off x="437600" y="458892"/>
            <a:ext cx="259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PARENT MOLECULE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Round1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EF9FE-9F54-44E1-98DA-4C8AA8211850}"/>
              </a:ext>
            </a:extLst>
          </p:cNvPr>
          <p:cNvSpPr txBox="1"/>
          <p:nvPr/>
        </p:nvSpPr>
        <p:spPr>
          <a:xfrm>
            <a:off x="661868" y="1166778"/>
            <a:ext cx="22664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1- 49.0</a:t>
            </a:r>
            <a:r>
              <a:rPr lang="en-US" sz="1100" dirty="0"/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2- 56.4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FD0CBF-FEEB-432E-85BA-7C78DC880E69}"/>
              </a:ext>
            </a:extLst>
          </p:cNvPr>
          <p:cNvSpPr txBox="1"/>
          <p:nvPr/>
        </p:nvSpPr>
        <p:spPr>
          <a:xfrm>
            <a:off x="347557" y="2110740"/>
            <a:ext cx="32909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</a:rPr>
              <a:t>FP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dose response/counter-screen </a:t>
            </a:r>
          </a:p>
          <a:p>
            <a:pPr algn="ctr"/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(round 1 data at 2% DMSO)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8AD3812F-8345-4A07-93D3-963E60220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793626"/>
              </p:ext>
            </p:extLst>
          </p:nvPr>
        </p:nvGraphicFramePr>
        <p:xfrm>
          <a:off x="460114" y="3473609"/>
          <a:ext cx="3041925" cy="195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6651707" imgH="3975280" progId="Prism9.Document">
                  <p:embed/>
                </p:oleObj>
              </mc:Choice>
              <mc:Fallback>
                <p:oleObj name="Prism 9" r:id="rId5" imgW="6651707" imgH="3975280" progId="Prism9.Document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8AD3812F-8345-4A07-93D3-963E60220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114" y="3473609"/>
                        <a:ext cx="3041925" cy="195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5F89AC43-3027-4AF1-AE45-ADB7750AAE3B}"/>
              </a:ext>
            </a:extLst>
          </p:cNvPr>
          <p:cNvSpPr txBox="1"/>
          <p:nvPr/>
        </p:nvSpPr>
        <p:spPr>
          <a:xfrm>
            <a:off x="4501586" y="3015967"/>
            <a:ext cx="26574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FP %Control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µM – </a:t>
            </a:r>
            <a:r>
              <a:rPr lang="en-US" sz="1400" dirty="0">
                <a:solidFill>
                  <a:srgbClr val="9C0006"/>
                </a:solidFill>
                <a:latin typeface="Calibri" panose="020F0502020204030204" pitchFamily="34" charset="0"/>
              </a:rPr>
              <a:t>35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µM – </a:t>
            </a:r>
            <a:r>
              <a:rPr lang="en-US" sz="1400" dirty="0">
                <a:solidFill>
                  <a:srgbClr val="9C0006"/>
                </a:solidFill>
                <a:latin typeface="Calibri" panose="020F0502020204030204" pitchFamily="34" charset="0"/>
              </a:rPr>
              <a:t>68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9C0006"/>
                </a:solidFill>
                <a:latin typeface="Calibri" panose="020F0502020204030204" pitchFamily="34" charset="0"/>
              </a:rPr>
              <a:t>10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µM – 91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EEDA4A-8A62-43E0-A525-C0DA5E28FD51}"/>
              </a:ext>
            </a:extLst>
          </p:cNvPr>
          <p:cNvSpPr txBox="1"/>
          <p:nvPr/>
        </p:nvSpPr>
        <p:spPr>
          <a:xfrm>
            <a:off x="7267981" y="2937073"/>
            <a:ext cx="38369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</a:rPr>
              <a:t>FP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dose response/counter screen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D92B88A-8E2F-4D84-A6E9-F2BAB9991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3951"/>
              </p:ext>
            </p:extLst>
          </p:nvPr>
        </p:nvGraphicFramePr>
        <p:xfrm>
          <a:off x="8074512" y="3278827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sp>
        <p:nvSpPr>
          <p:cNvPr id="44" name="Title 5">
            <a:extLst>
              <a:ext uri="{FF2B5EF4-FFF2-40B4-BE49-F238E27FC236}">
                <a16:creationId xmlns:a16="http://schemas.microsoft.com/office/drawing/2014/main" id="{9A0D0DC3-549E-46C8-83A3-188C1EB482CD}"/>
              </a:ext>
            </a:extLst>
          </p:cNvPr>
          <p:cNvSpPr txBox="1">
            <a:spLocks/>
          </p:cNvSpPr>
          <p:nvPr/>
        </p:nvSpPr>
        <p:spPr>
          <a:xfrm>
            <a:off x="5366430" y="-9276"/>
            <a:ext cx="427833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CACHE4HI_1946_25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EC1D2-FA31-1E6C-81C8-4D3E7E26B320}"/>
              </a:ext>
            </a:extLst>
          </p:cNvPr>
          <p:cNvSpPr txBox="1"/>
          <p:nvPr/>
        </p:nvSpPr>
        <p:spPr>
          <a:xfrm>
            <a:off x="4479319" y="4640656"/>
            <a:ext cx="222227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No evidence of binding by SPR</a:t>
            </a:r>
          </a:p>
          <a:p>
            <a:r>
              <a:rPr lang="en-US" sz="1400" dirty="0"/>
              <a:t>*SPR was done with the re-supplied parent batch.</a:t>
            </a:r>
          </a:p>
          <a:p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67C6AF4-ABEB-449C-8C8E-9894ED79A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11861"/>
              </p:ext>
            </p:extLst>
          </p:nvPr>
        </p:nvGraphicFramePr>
        <p:xfrm>
          <a:off x="335618" y="2543150"/>
          <a:ext cx="3290915" cy="84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16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958598606"/>
                    </a:ext>
                  </a:extLst>
                </a:gridCol>
                <a:gridCol w="94643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2564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&gt;&gt;1000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E6C6C5B-9CDF-1B36-5797-00A7508BC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661" y="339191"/>
            <a:ext cx="3631560" cy="21789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D2A91FF-D0A7-4125-9EBF-516058BD5D61}"/>
              </a:ext>
            </a:extLst>
          </p:cNvPr>
          <p:cNvSpPr txBox="1"/>
          <p:nvPr/>
        </p:nvSpPr>
        <p:spPr>
          <a:xfrm>
            <a:off x="792953" y="5691222"/>
            <a:ext cx="23864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19</a:t>
            </a:r>
            <a:r>
              <a:rPr lang="en-US" sz="1100" b="1" dirty="0">
                <a:solidFill>
                  <a:srgbClr val="00B050"/>
                </a:solidFill>
                <a:latin typeface="Calibri" panose="020F0502020204030204" pitchFamily="34" charset="0"/>
              </a:rPr>
              <a:t>F NMR </a:t>
            </a: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</a:rPr>
              <a:t>- no clear evidence of binding was identified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98818-6BD5-927D-1A11-AC0435A87A78}"/>
              </a:ext>
            </a:extLst>
          </p:cNvPr>
          <p:cNvSpPr txBox="1"/>
          <p:nvPr/>
        </p:nvSpPr>
        <p:spPr>
          <a:xfrm>
            <a:off x="8285330" y="4874138"/>
            <a:ext cx="1802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Binds to GID4</a:t>
            </a:r>
          </a:p>
        </p:txBody>
      </p:sp>
    </p:spTree>
    <p:extLst>
      <p:ext uri="{BB962C8B-B14F-4D97-AF65-F5344CB8AC3E}">
        <p14:creationId xmlns:p14="http://schemas.microsoft.com/office/powerpoint/2010/main" val="386561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127690-E8D8-4407-8538-B455C413B995}"/>
              </a:ext>
            </a:extLst>
          </p:cNvPr>
          <p:cNvSpPr/>
          <p:nvPr/>
        </p:nvSpPr>
        <p:spPr>
          <a:xfrm>
            <a:off x="285754" y="209300"/>
            <a:ext cx="3686366" cy="6439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0ED70-BD1C-4B0F-A2A7-605108231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93" y="1625533"/>
            <a:ext cx="6666614" cy="2573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893D58-6D62-4E51-B5FB-560BAAAF9BE6}"/>
              </a:ext>
            </a:extLst>
          </p:cNvPr>
          <p:cNvSpPr txBox="1"/>
          <p:nvPr/>
        </p:nvSpPr>
        <p:spPr>
          <a:xfrm>
            <a:off x="4210493" y="105007"/>
            <a:ext cx="76776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21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analogs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CACHE4HI_1957_30 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chemotype were submitted for round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None of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compounds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BODIPY FL-MSC2787102A-1 in the FP analyses.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998BC-1C16-424E-B650-2099EC42C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493" y="4198751"/>
            <a:ext cx="6666614" cy="2568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BAD39-09B1-4287-8026-892C01C45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841" y="5490184"/>
            <a:ext cx="1339702" cy="1277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07BA01-F1A2-4451-9289-11760A23676A}"/>
              </a:ext>
            </a:extLst>
          </p:cNvPr>
          <p:cNvSpPr txBox="1"/>
          <p:nvPr/>
        </p:nvSpPr>
        <p:spPr>
          <a:xfrm>
            <a:off x="425112" y="349659"/>
            <a:ext cx="259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PARENT MOLECULE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Round1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32DDE73-A52B-4CA1-BBEB-E0D992DA1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81022"/>
              </p:ext>
            </p:extLst>
          </p:nvPr>
        </p:nvGraphicFramePr>
        <p:xfrm>
          <a:off x="511987" y="2160900"/>
          <a:ext cx="3290915" cy="84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16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958598606"/>
                    </a:ext>
                  </a:extLst>
                </a:gridCol>
                <a:gridCol w="94643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2564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908DA82-3099-4982-A140-078A577E28F0}"/>
              </a:ext>
            </a:extLst>
          </p:cNvPr>
          <p:cNvSpPr txBox="1"/>
          <p:nvPr/>
        </p:nvSpPr>
        <p:spPr>
          <a:xfrm>
            <a:off x="336196" y="5102745"/>
            <a:ext cx="3585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CACHE4HI_1957_30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100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% displacement of FL tracer was observed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B829E3-81E7-414F-AE11-4AD30372B300}"/>
              </a:ext>
            </a:extLst>
          </p:cNvPr>
          <p:cNvSpPr txBox="1"/>
          <p:nvPr/>
        </p:nvSpPr>
        <p:spPr>
          <a:xfrm>
            <a:off x="750699" y="1123082"/>
            <a:ext cx="22664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1- 73</a:t>
            </a:r>
            <a:endParaRPr lang="en-US" sz="1100" dirty="0"/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2- 85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ACB39C6-9A2A-4E59-A5BF-A03618AF8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641586"/>
              </p:ext>
            </p:extLst>
          </p:nvPr>
        </p:nvGraphicFramePr>
        <p:xfrm>
          <a:off x="338703" y="2993148"/>
          <a:ext cx="3585482" cy="214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6651707" imgH="3975280" progId="Prism9.Document">
                  <p:embed/>
                </p:oleObj>
              </mc:Choice>
              <mc:Fallback>
                <p:oleObj name="Prism 9" r:id="rId5" imgW="6651707" imgH="3975280" progId="Prism9.Document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ACB39C6-9A2A-4E59-A5BF-A03618AF89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703" y="2993148"/>
                        <a:ext cx="3585482" cy="214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B1069C0-3EED-4725-9493-DF5BBF5C018E}"/>
              </a:ext>
            </a:extLst>
          </p:cNvPr>
          <p:cNvSpPr txBox="1"/>
          <p:nvPr/>
        </p:nvSpPr>
        <p:spPr>
          <a:xfrm>
            <a:off x="6807576" y="1163868"/>
            <a:ext cx="227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400" b="1" dirty="0">
                <a:solidFill>
                  <a:srgbClr val="006666"/>
                </a:solidFill>
                <a:latin typeface="Calibri"/>
              </a:rPr>
              <a:t>Tested analogs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B01EE-93DE-31AF-E7C8-05AC1F5BE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576" y="178395"/>
            <a:ext cx="2856454" cy="17138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2EEF05-37D5-43A2-B364-86B22E8466D9}"/>
              </a:ext>
            </a:extLst>
          </p:cNvPr>
          <p:cNvSpPr txBox="1"/>
          <p:nvPr/>
        </p:nvSpPr>
        <p:spPr>
          <a:xfrm>
            <a:off x="634592" y="5830593"/>
            <a:ext cx="2988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NMR binding with </a:t>
            </a:r>
            <a:r>
              <a:rPr lang="en-US" sz="1100" b="1" i="0" u="none" strike="noStrike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F-Trp-labeled CBLB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- no clear evidence of binding identified</a:t>
            </a:r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CEBF27-340D-ED23-8987-855A11034426}"/>
              </a:ext>
            </a:extLst>
          </p:cNvPr>
          <p:cNvSpPr txBox="1"/>
          <p:nvPr/>
        </p:nvSpPr>
        <p:spPr>
          <a:xfrm>
            <a:off x="580489" y="1714560"/>
            <a:ext cx="32909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</a:rPr>
              <a:t>FP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dose response/counter-screen </a:t>
            </a:r>
          </a:p>
          <a:p>
            <a:pPr algn="ctr"/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(round 1 data at 2% DMSO)</a:t>
            </a:r>
          </a:p>
        </p:txBody>
      </p:sp>
    </p:spTree>
    <p:extLst>
      <p:ext uri="{BB962C8B-B14F-4D97-AF65-F5344CB8AC3E}">
        <p14:creationId xmlns:p14="http://schemas.microsoft.com/office/powerpoint/2010/main" val="104342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15886-D83A-83D9-6EDD-15B9AB50F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1328-69CD-4E13-3ACE-EB632BAAC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" y="1401417"/>
            <a:ext cx="11864009" cy="31322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CACHE#4 – Casitas B-lineage Lymphoma B (CBL-B)</a:t>
            </a:r>
            <a:b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Calibri"/>
              </a:rPr>
              <a:t>Participant 1958</a:t>
            </a:r>
            <a:br>
              <a:rPr lang="en-US" sz="2000" dirty="0"/>
            </a:br>
            <a:endParaRPr lang="en-US" sz="66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8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5993A5-44FE-47AF-A081-EAAB4531F0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151" y="2585732"/>
          <a:ext cx="4587875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545106" imgH="3975280" progId="Prism9.Document">
                  <p:embed/>
                </p:oleObj>
              </mc:Choice>
              <mc:Fallback>
                <p:oleObj name="Prism 9" r:id="rId2" imgW="6545106" imgH="3975280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D5993A5-44FE-47AF-A081-EAAB4531F0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151" y="2585732"/>
                        <a:ext cx="4587875" cy="278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6F92F7-8AE9-4B51-809A-CC0ED346CC46}"/>
              </a:ext>
            </a:extLst>
          </p:cNvPr>
          <p:cNvGraphicFramePr>
            <a:graphicFrameLocks noGrp="1"/>
          </p:cNvGraphicFramePr>
          <p:nvPr/>
        </p:nvGraphicFramePr>
        <p:xfrm>
          <a:off x="1177552" y="2055790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4D200D2-38D7-263D-F617-99AA99BCC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513" y="897299"/>
            <a:ext cx="3815292" cy="228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3EC16-C9B7-4379-829A-CFE2AA77F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738" y="2266422"/>
            <a:ext cx="5166786" cy="2786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C28457-4AAB-45CA-8C4A-DE6A3B4D9677}"/>
              </a:ext>
            </a:extLst>
          </p:cNvPr>
          <p:cNvSpPr txBox="1"/>
          <p:nvPr/>
        </p:nvSpPr>
        <p:spPr>
          <a:xfrm>
            <a:off x="6770738" y="1935600"/>
            <a:ext cx="50126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NMR binding with </a:t>
            </a:r>
            <a:r>
              <a:rPr lang="en-US" sz="1400" b="1" i="0" u="none" strike="noStrike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sz="14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F-Trp-labeled CBLB </a:t>
            </a:r>
            <a:r>
              <a:rPr lang="en-US" sz="1400" b="1" dirty="0">
                <a:latin typeface="Calibri" panose="020F0502020204030204" pitchFamily="34" charset="0"/>
              </a:rPr>
              <a:t>-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</a:rPr>
              <a:t>weak binding</a:t>
            </a:r>
            <a:r>
              <a:rPr lang="en-US" sz="1400" b="1" i="0" u="none" strike="noStrike" dirty="0"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78A24-B314-65FB-FF5D-A51E8EF9A718}"/>
              </a:ext>
            </a:extLst>
          </p:cNvPr>
          <p:cNvSpPr txBox="1"/>
          <p:nvPr/>
        </p:nvSpPr>
        <p:spPr>
          <a:xfrm>
            <a:off x="742347" y="1479906"/>
            <a:ext cx="3290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FP </a:t>
            </a:r>
            <a:r>
              <a:rPr lang="en-US" sz="1400" b="1" i="0" u="none" strike="noStrike" dirty="0">
                <a:effectLst/>
                <a:latin typeface="Calibri" panose="020F0502020204030204" pitchFamily="34" charset="0"/>
              </a:rPr>
              <a:t>dose response/counter-screen </a:t>
            </a:r>
          </a:p>
          <a:p>
            <a:pPr algn="ctr"/>
            <a:r>
              <a:rPr lang="en-US" sz="1400" b="1" i="0" u="none" strike="noStrike" dirty="0">
                <a:effectLst/>
                <a:latin typeface="Calibri" panose="020F0502020204030204" pitchFamily="34" charset="0"/>
              </a:rPr>
              <a:t>(round 1 data at 2% DMSO)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7BA45-72B8-FE7F-3244-DB8DD636C323}"/>
              </a:ext>
            </a:extLst>
          </p:cNvPr>
          <p:cNvSpPr txBox="1"/>
          <p:nvPr/>
        </p:nvSpPr>
        <p:spPr>
          <a:xfrm>
            <a:off x="455268" y="195510"/>
            <a:ext cx="1160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Hit molecule CACHE4HI_1958_44 that was not followed up for round 2</a:t>
            </a:r>
          </a:p>
        </p:txBody>
      </p:sp>
    </p:spTree>
    <p:extLst>
      <p:ext uri="{BB962C8B-B14F-4D97-AF65-F5344CB8AC3E}">
        <p14:creationId xmlns:p14="http://schemas.microsoft.com/office/powerpoint/2010/main" val="286770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C5D75-EF6F-EA33-2C36-D19C6FA3E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6034-CF79-C7BF-A34B-875B34B4C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" y="1401417"/>
            <a:ext cx="11864009" cy="31322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CACHE#4 – Casitas B-lineage Lymphoma B (CBL-B)</a:t>
            </a:r>
            <a:b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Calibri"/>
              </a:rPr>
              <a:t>Participant 1962</a:t>
            </a:r>
            <a:br>
              <a:rPr lang="en-US" sz="2000" dirty="0"/>
            </a:br>
            <a:endParaRPr lang="en-US" sz="66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45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6C6F98-7929-4962-82B4-9B97B124483F}"/>
              </a:ext>
            </a:extLst>
          </p:cNvPr>
          <p:cNvSpPr/>
          <p:nvPr/>
        </p:nvSpPr>
        <p:spPr>
          <a:xfrm>
            <a:off x="138136" y="252568"/>
            <a:ext cx="4007158" cy="6433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3DE82-15C3-482E-A6D5-E9F1CD0B6AE7}"/>
              </a:ext>
            </a:extLst>
          </p:cNvPr>
          <p:cNvSpPr txBox="1"/>
          <p:nvPr/>
        </p:nvSpPr>
        <p:spPr>
          <a:xfrm>
            <a:off x="4430032" y="620980"/>
            <a:ext cx="76238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22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analogs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CACHE4HI_1962_33 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chemotype, were submitted for round 2.</a:t>
            </a:r>
          </a:p>
          <a:p>
            <a:pPr>
              <a:defRPr/>
            </a:pPr>
            <a:r>
              <a:rPr lang="en-US" dirty="0"/>
              <a:t>CACHE4HI_1962_33  is a close analog of patent compounds.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CACHE4_HO_1962_1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displaces the BODIPY FL-MSC2787102A-1 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demonstrates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≤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displacement at the top concentration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in addition to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weak binding identified by SPR.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575A51-2FF9-48BF-9F1C-CA5DF8F42EBA}"/>
              </a:ext>
            </a:extLst>
          </p:cNvPr>
          <p:cNvSpPr txBox="1">
            <a:spLocks/>
          </p:cNvSpPr>
          <p:nvPr/>
        </p:nvSpPr>
        <p:spPr>
          <a:xfrm>
            <a:off x="5974528" y="-14813"/>
            <a:ext cx="427833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CACHE4HI_1962_33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516F8-B599-4EAE-8FAB-F614CC6CB6B2}"/>
              </a:ext>
            </a:extLst>
          </p:cNvPr>
          <p:cNvSpPr txBox="1"/>
          <p:nvPr/>
        </p:nvSpPr>
        <p:spPr>
          <a:xfrm>
            <a:off x="529996" y="1043944"/>
            <a:ext cx="22664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1-15.8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2-18.1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26FCB-7426-459A-A992-1CF4D7560733}"/>
              </a:ext>
            </a:extLst>
          </p:cNvPr>
          <p:cNvSpPr txBox="1"/>
          <p:nvPr/>
        </p:nvSpPr>
        <p:spPr>
          <a:xfrm>
            <a:off x="747730" y="313662"/>
            <a:ext cx="259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PARENT MOLECULE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Round1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9331E39-5621-45D8-8066-59B60C623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27223"/>
              </p:ext>
            </p:extLst>
          </p:nvPr>
        </p:nvGraphicFramePr>
        <p:xfrm>
          <a:off x="511215" y="2133718"/>
          <a:ext cx="3290915" cy="84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16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958598606"/>
                    </a:ext>
                  </a:extLst>
                </a:gridCol>
                <a:gridCol w="94643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2564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531E1FD-1CAB-4A99-80A4-4DA7FA864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69775"/>
              </p:ext>
            </p:extLst>
          </p:nvPr>
        </p:nvGraphicFramePr>
        <p:xfrm>
          <a:off x="514449" y="2991685"/>
          <a:ext cx="3254531" cy="194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51707" imgH="3975280" progId="Prism9.Document">
                  <p:embed/>
                </p:oleObj>
              </mc:Choice>
              <mc:Fallback>
                <p:oleObj name="Prism 9" r:id="rId2" imgW="6651707" imgH="3975280" progId="Prism9.Document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8531E1FD-1CAB-4A99-80A4-4DA7FA864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4449" y="2991685"/>
                        <a:ext cx="3254531" cy="194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CD96F444-E688-4A0C-A31D-00CF6C5386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b="4732"/>
          <a:stretch/>
        </p:blipFill>
        <p:spPr>
          <a:xfrm>
            <a:off x="933608" y="5381677"/>
            <a:ext cx="2584795" cy="130397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5CF4A3D-790B-41DF-A519-A112EC40F193}"/>
              </a:ext>
            </a:extLst>
          </p:cNvPr>
          <p:cNvSpPr txBox="1"/>
          <p:nvPr/>
        </p:nvSpPr>
        <p:spPr>
          <a:xfrm flipH="1">
            <a:off x="6634809" y="5426154"/>
            <a:ext cx="32411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SPR K</a:t>
            </a:r>
            <a:r>
              <a:rPr lang="en-US" sz="1400" baseline="-25000" dirty="0"/>
              <a:t>D</a:t>
            </a:r>
            <a:r>
              <a:rPr lang="en-US" sz="1400" dirty="0"/>
              <a:t> – 15 µM</a:t>
            </a:r>
          </a:p>
          <a:p>
            <a:r>
              <a:rPr lang="en-US" sz="1400" dirty="0"/>
              <a:t>Binding percentage – </a:t>
            </a:r>
            <a:r>
              <a:rPr lang="en-US" sz="1400" dirty="0">
                <a:solidFill>
                  <a:srgbClr val="FF0000"/>
                </a:solidFill>
              </a:rPr>
              <a:t>135% </a:t>
            </a:r>
            <a:r>
              <a:rPr lang="en-US" sz="1400" dirty="0"/>
              <a:t>CBLB Specificity – Yes</a:t>
            </a:r>
          </a:p>
          <a:p>
            <a:r>
              <a:rPr lang="en-US" sz="1400" dirty="0"/>
              <a:t>Binding percentage to non-related target (GID4) – 0%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D4665A-593F-4714-8418-1351D544A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5403" t="26541" r="1885" b="30830"/>
          <a:stretch/>
        </p:blipFill>
        <p:spPr bwMode="auto">
          <a:xfrm>
            <a:off x="5712045" y="3032975"/>
            <a:ext cx="3526659" cy="2249017"/>
          </a:xfrm>
          <a:prstGeom prst="rect">
            <a:avLst/>
          </a:prstGeom>
          <a:noFill/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9DDEB67-9AA4-4977-A164-473DEB3BE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467" t="25951" r="3792" b="32962"/>
          <a:stretch/>
        </p:blipFill>
        <p:spPr bwMode="auto">
          <a:xfrm>
            <a:off x="9071480" y="2981958"/>
            <a:ext cx="2255986" cy="1371362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E91ED5C-801C-4A73-A2F8-2208232D1030}"/>
              </a:ext>
            </a:extLst>
          </p:cNvPr>
          <p:cNvSpPr txBox="1"/>
          <p:nvPr/>
        </p:nvSpPr>
        <p:spPr>
          <a:xfrm>
            <a:off x="6446601" y="2499235"/>
            <a:ext cx="4439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CACHE4HI_1962_33 parent was not resupplied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7BD97-D0E0-4CA6-81B4-E508462BAA14}"/>
              </a:ext>
            </a:extLst>
          </p:cNvPr>
          <p:cNvSpPr txBox="1"/>
          <p:nvPr/>
        </p:nvSpPr>
        <p:spPr>
          <a:xfrm>
            <a:off x="9200536" y="4579781"/>
            <a:ext cx="2858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SPR binding confirmed!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E3FA2-3938-83C9-B86B-B5F111DB8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9142" y="554777"/>
            <a:ext cx="2788463" cy="16730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9B9316-9639-48CB-A6B4-F65F8C78CB84}"/>
              </a:ext>
            </a:extLst>
          </p:cNvPr>
          <p:cNvSpPr txBox="1"/>
          <p:nvPr/>
        </p:nvSpPr>
        <p:spPr>
          <a:xfrm>
            <a:off x="462676" y="5120067"/>
            <a:ext cx="3526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NMR binding with </a:t>
            </a:r>
            <a:r>
              <a:rPr lang="en-US" sz="1100" b="1" i="0" u="none" strike="noStrike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F-Trp-labeled CBLB confirmed!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23145-187B-FF5A-E5A7-2422D0BF4BC3}"/>
              </a:ext>
            </a:extLst>
          </p:cNvPr>
          <p:cNvSpPr txBox="1"/>
          <p:nvPr/>
        </p:nvSpPr>
        <p:spPr>
          <a:xfrm>
            <a:off x="6582432" y="3130165"/>
            <a:ext cx="800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CBLB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08EED-1812-A8F7-32CA-811E8922637F}"/>
              </a:ext>
            </a:extLst>
          </p:cNvPr>
          <p:cNvSpPr txBox="1"/>
          <p:nvPr/>
        </p:nvSpPr>
        <p:spPr>
          <a:xfrm>
            <a:off x="453679" y="1714336"/>
            <a:ext cx="32909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</a:rPr>
              <a:t>FP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dose response/counter-screen </a:t>
            </a:r>
          </a:p>
          <a:p>
            <a:pPr algn="ctr"/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(round 1 data at 2% DMSO)</a:t>
            </a:r>
          </a:p>
        </p:txBody>
      </p:sp>
    </p:spTree>
    <p:extLst>
      <p:ext uri="{BB962C8B-B14F-4D97-AF65-F5344CB8AC3E}">
        <p14:creationId xmlns:p14="http://schemas.microsoft.com/office/powerpoint/2010/main" val="2378140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03AC90-DA36-4A6B-9E97-38A87229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636" y="242295"/>
            <a:ext cx="6619164" cy="2630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DF258D-E6C6-48A5-A274-A52FEB51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636" y="2872884"/>
            <a:ext cx="6619164" cy="2638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2B11F7-9B9E-4C74-9C7B-76F194621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636" y="5511605"/>
            <a:ext cx="2648803" cy="1326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B5874A-2CA9-4D3B-95E7-A87A105D1A54}"/>
              </a:ext>
            </a:extLst>
          </p:cNvPr>
          <p:cNvSpPr txBox="1"/>
          <p:nvPr/>
        </p:nvSpPr>
        <p:spPr>
          <a:xfrm>
            <a:off x="290015" y="763853"/>
            <a:ext cx="3531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CACHE4HI_1962_33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Tested analogs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CF2D2A-E9C0-40C5-9DB3-F9568A758657}"/>
              </a:ext>
            </a:extLst>
          </p:cNvPr>
          <p:cNvSpPr txBox="1"/>
          <p:nvPr/>
        </p:nvSpPr>
        <p:spPr>
          <a:xfrm>
            <a:off x="4734637" y="249023"/>
            <a:ext cx="81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 and SPR binding confirmed</a:t>
            </a:r>
          </a:p>
        </p:txBody>
      </p:sp>
    </p:spTree>
    <p:extLst>
      <p:ext uri="{BB962C8B-B14F-4D97-AF65-F5344CB8AC3E}">
        <p14:creationId xmlns:p14="http://schemas.microsoft.com/office/powerpoint/2010/main" val="278375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96998-DE25-1FD3-D446-CFFECFC2E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C71C19-6D97-4F83-9793-4AFD3F1768EC}"/>
              </a:ext>
            </a:extLst>
          </p:cNvPr>
          <p:cNvSpPr/>
          <p:nvPr/>
        </p:nvSpPr>
        <p:spPr>
          <a:xfrm>
            <a:off x="5166384" y="982947"/>
            <a:ext cx="7047814" cy="5926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DF026-6BA6-B54F-4BB9-E032D461895D}"/>
              </a:ext>
            </a:extLst>
          </p:cNvPr>
          <p:cNvSpPr txBox="1"/>
          <p:nvPr/>
        </p:nvSpPr>
        <p:spPr>
          <a:xfrm>
            <a:off x="745711" y="1065241"/>
            <a:ext cx="3836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FP %Control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µM – 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µM – 84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µM – 93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200B70-A510-71BA-BEB5-511CFD55167E}"/>
              </a:ext>
            </a:extLst>
          </p:cNvPr>
          <p:cNvSpPr txBox="1"/>
          <p:nvPr/>
        </p:nvSpPr>
        <p:spPr>
          <a:xfrm>
            <a:off x="3947582" y="252247"/>
            <a:ext cx="448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CACHE4-HO_1962_1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F549C-9F70-ED9F-E5BA-E41A6CC3641F}"/>
              </a:ext>
            </a:extLst>
          </p:cNvPr>
          <p:cNvSpPr txBox="1"/>
          <p:nvPr/>
        </p:nvSpPr>
        <p:spPr>
          <a:xfrm>
            <a:off x="594227" y="2463805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FP 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dose response/counter screen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807E4C5-DB3F-F2A1-996B-34323810B94A}"/>
              </a:ext>
            </a:extLst>
          </p:cNvPr>
          <p:cNvGraphicFramePr>
            <a:graphicFrameLocks noGrp="1"/>
          </p:cNvGraphicFramePr>
          <p:nvPr/>
        </p:nvGraphicFramePr>
        <p:xfrm>
          <a:off x="1018923" y="3079713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23785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&gt;100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04C4075-FA9D-1B52-90DD-EB34094B0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570821"/>
              </p:ext>
            </p:extLst>
          </p:nvPr>
        </p:nvGraphicFramePr>
        <p:xfrm>
          <a:off x="60336" y="3835811"/>
          <a:ext cx="4956060" cy="29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39462" imgH="3975280" progId="Prism9.Document">
                  <p:embed/>
                </p:oleObj>
              </mc:Choice>
              <mc:Fallback>
                <p:oleObj name="Prism 9" r:id="rId2" imgW="6639462" imgH="3975280" progId="Prism9.Document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04C4075-FA9D-1B52-90DD-EB34094B0C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36" y="3835811"/>
                        <a:ext cx="4956060" cy="2967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D4AAA80-DA8B-45CA-A97F-0164247C68B7}"/>
              </a:ext>
            </a:extLst>
          </p:cNvPr>
          <p:cNvSpPr/>
          <p:nvPr/>
        </p:nvSpPr>
        <p:spPr>
          <a:xfrm>
            <a:off x="-1" y="982947"/>
            <a:ext cx="5120347" cy="5905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09824B-38D1-4ECE-9F28-10840369E7E9}"/>
              </a:ext>
            </a:extLst>
          </p:cNvPr>
          <p:cNvSpPr/>
          <p:nvPr/>
        </p:nvSpPr>
        <p:spPr>
          <a:xfrm rot="5400000">
            <a:off x="3992266" y="1488280"/>
            <a:ext cx="2277763" cy="1267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AAE345-0897-4735-9EA3-302197F4125E}"/>
              </a:ext>
            </a:extLst>
          </p:cNvPr>
          <p:cNvSpPr txBox="1"/>
          <p:nvPr/>
        </p:nvSpPr>
        <p:spPr>
          <a:xfrm flipH="1">
            <a:off x="6650181" y="5470132"/>
            <a:ext cx="32411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SPR K</a:t>
            </a:r>
            <a:r>
              <a:rPr lang="en-US" sz="1400" baseline="-25000" dirty="0"/>
              <a:t>D</a:t>
            </a:r>
            <a:r>
              <a:rPr lang="en-US" sz="1400" dirty="0"/>
              <a:t> = 21 µM</a:t>
            </a:r>
          </a:p>
          <a:p>
            <a:r>
              <a:rPr lang="en-US" sz="1400" dirty="0"/>
              <a:t>Binding percentage – </a:t>
            </a:r>
            <a:r>
              <a:rPr lang="en-US" sz="1400" dirty="0">
                <a:solidFill>
                  <a:srgbClr val="FF0000"/>
                </a:solidFill>
              </a:rPr>
              <a:t>32%</a:t>
            </a:r>
          </a:p>
          <a:p>
            <a:r>
              <a:rPr lang="en-US" sz="1400" dirty="0"/>
              <a:t>Specificity – Yes</a:t>
            </a:r>
          </a:p>
          <a:p>
            <a:r>
              <a:rPr lang="en-US" sz="1400" dirty="0"/>
              <a:t>Binding percentage to non-related target (GID4) – </a:t>
            </a:r>
            <a:r>
              <a:rPr lang="en-US" sz="1400" dirty="0">
                <a:solidFill>
                  <a:srgbClr val="FF0000"/>
                </a:solidFill>
              </a:rPr>
              <a:t>Linear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000000-0008-0000-0600-000023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114" t="25419" r="5089" b="31624"/>
          <a:stretch/>
        </p:blipFill>
        <p:spPr bwMode="auto">
          <a:xfrm>
            <a:off x="6402728" y="1997242"/>
            <a:ext cx="2597428" cy="1704294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C0DFE6-BAA6-4BBF-84DC-BDC6CA829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5591" t="26829" r="4200" b="31178"/>
          <a:stretch/>
        </p:blipFill>
        <p:spPr bwMode="auto">
          <a:xfrm>
            <a:off x="7894360" y="1724640"/>
            <a:ext cx="1891128" cy="1220894"/>
          </a:xfrm>
          <a:prstGeom prst="rect">
            <a:avLst/>
          </a:prstGeom>
          <a:noFill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000000-0008-0000-0600-000024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984" t="25271" r="5633" b="33025"/>
          <a:stretch/>
        </p:blipFill>
        <p:spPr bwMode="auto">
          <a:xfrm>
            <a:off x="6387154" y="3701536"/>
            <a:ext cx="2551357" cy="1597370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000000-0008-0000-0700-000024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7005" t="24907" r="5671" b="31791"/>
          <a:stretch/>
        </p:blipFill>
        <p:spPr bwMode="auto">
          <a:xfrm>
            <a:off x="7953088" y="3600408"/>
            <a:ext cx="1700546" cy="1169551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156B244-0E6A-488A-B15B-2647FC94F8DD}"/>
              </a:ext>
            </a:extLst>
          </p:cNvPr>
          <p:cNvSpPr txBox="1"/>
          <p:nvPr/>
        </p:nvSpPr>
        <p:spPr>
          <a:xfrm>
            <a:off x="7057606" y="3935884"/>
            <a:ext cx="1213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GID4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8799ED-AB91-467E-8A4C-DA6A3A3058A3}"/>
              </a:ext>
            </a:extLst>
          </p:cNvPr>
          <p:cNvSpPr txBox="1"/>
          <p:nvPr/>
        </p:nvSpPr>
        <p:spPr>
          <a:xfrm>
            <a:off x="6969890" y="2245092"/>
            <a:ext cx="1213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CBLB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8-0000-0000-0000FE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l="29406" t="6075" r="31512" b="9659"/>
          <a:stretch/>
        </p:blipFill>
        <p:spPr>
          <a:xfrm>
            <a:off x="4614673" y="1340266"/>
            <a:ext cx="1119268" cy="16052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22EF16-2171-42FB-836D-D8F78334CABD}"/>
              </a:ext>
            </a:extLst>
          </p:cNvPr>
          <p:cNvSpPr txBox="1"/>
          <p:nvPr/>
        </p:nvSpPr>
        <p:spPr>
          <a:xfrm>
            <a:off x="6671473" y="1157576"/>
            <a:ext cx="4817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sz="14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 NMR </a:t>
            </a:r>
            <a:r>
              <a:rPr lang="en-US" sz="1400" b="1" i="0" u="none" strike="noStrike" dirty="0">
                <a:effectLst/>
                <a:latin typeface="Calibri" panose="020F0502020204030204" pitchFamily="34" charset="0"/>
              </a:rPr>
              <a:t>- no clear evidence of binding identified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064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8EE5C-7BEF-B2E5-8DF4-D59AF53AE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35A9-2B0A-DFBC-5205-93D2C35A9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" y="1401417"/>
            <a:ext cx="11864009" cy="31322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CACHE#4 – Casitas B-lineage Lymphoma B (CBL-B)</a:t>
            </a:r>
            <a:b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Calibri"/>
              </a:rPr>
              <a:t>Participant 1963</a:t>
            </a:r>
            <a:br>
              <a:rPr lang="en-US" sz="2000" b="1" dirty="0"/>
            </a:br>
            <a:endParaRPr lang="en-US" sz="66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98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AFE2CFE-FA93-B62A-3824-67FE953581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70" t="20180" r="29376" b="16899"/>
          <a:stretch/>
        </p:blipFill>
        <p:spPr>
          <a:xfrm>
            <a:off x="6763264" y="5613205"/>
            <a:ext cx="1610654" cy="1243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3DE82-15C3-482E-A6D5-E9F1CD0B6AE7}"/>
              </a:ext>
            </a:extLst>
          </p:cNvPr>
          <p:cNvSpPr txBox="1"/>
          <p:nvPr/>
        </p:nvSpPr>
        <p:spPr>
          <a:xfrm>
            <a:off x="4454874" y="711543"/>
            <a:ext cx="7608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23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analogs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CACHE4HI_1963_55 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chemotype, and the parent molecule were submitted for round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Only the 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e-supplied parent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molecule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displaces the BODIPY FL-MSC2787102A-1 in FP assay and confirms binding by NMR.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575A51-2FF9-48BF-9F1C-CA5DF8F42EBA}"/>
              </a:ext>
            </a:extLst>
          </p:cNvPr>
          <p:cNvSpPr txBox="1">
            <a:spLocks/>
          </p:cNvSpPr>
          <p:nvPr/>
        </p:nvSpPr>
        <p:spPr>
          <a:xfrm>
            <a:off x="5974528" y="-14813"/>
            <a:ext cx="427833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CACHE4HI_1963_55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6C6F98-7929-4962-82B4-9B97B124483F}"/>
              </a:ext>
            </a:extLst>
          </p:cNvPr>
          <p:cNvSpPr/>
          <p:nvPr/>
        </p:nvSpPr>
        <p:spPr>
          <a:xfrm>
            <a:off x="166528" y="188843"/>
            <a:ext cx="3686366" cy="64585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516F8-B599-4EAE-8FAB-F614CC6CB6B2}"/>
              </a:ext>
            </a:extLst>
          </p:cNvPr>
          <p:cNvSpPr txBox="1"/>
          <p:nvPr/>
        </p:nvSpPr>
        <p:spPr>
          <a:xfrm>
            <a:off x="266048" y="1002776"/>
            <a:ext cx="22664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1-43.2</a:t>
            </a:r>
            <a:r>
              <a:rPr lang="en-US" sz="1100" dirty="0"/>
              <a:t> 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2- 55.5</a:t>
            </a:r>
            <a:r>
              <a:rPr lang="en-US" sz="11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7A58C-A325-450A-95B1-7E089601F637}"/>
              </a:ext>
            </a:extLst>
          </p:cNvPr>
          <p:cNvSpPr txBox="1"/>
          <p:nvPr/>
        </p:nvSpPr>
        <p:spPr>
          <a:xfrm>
            <a:off x="840064" y="1999187"/>
            <a:ext cx="27141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</a:rPr>
              <a:t>FP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dose response/counter-screen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26FCB-7426-459A-A992-1CF4D7560733}"/>
              </a:ext>
            </a:extLst>
          </p:cNvPr>
          <p:cNvSpPr txBox="1"/>
          <p:nvPr/>
        </p:nvSpPr>
        <p:spPr>
          <a:xfrm>
            <a:off x="802053" y="233126"/>
            <a:ext cx="259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PARENT MOLECULE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Round1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79E61-75B2-4921-84A7-1997B10B1940}"/>
              </a:ext>
            </a:extLst>
          </p:cNvPr>
          <p:cNvSpPr txBox="1"/>
          <p:nvPr/>
        </p:nvSpPr>
        <p:spPr>
          <a:xfrm>
            <a:off x="6032007" y="2005533"/>
            <a:ext cx="3585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CACHE4-HO_1963_20/resupplied parent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A3D80D2-E5C5-49EE-946D-1EE5942453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685116"/>
              </p:ext>
            </p:extLst>
          </p:nvPr>
        </p:nvGraphicFramePr>
        <p:xfrm>
          <a:off x="5391828" y="3375162"/>
          <a:ext cx="2982090" cy="175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6767670" imgH="3975280" progId="Prism9.Document">
                  <p:embed/>
                </p:oleObj>
              </mc:Choice>
              <mc:Fallback>
                <p:oleObj name="Prism 9" r:id="rId3" imgW="6767670" imgH="3975280" progId="Prism9.Document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A3D80D2-E5C5-49EE-946D-1EE5942453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1828" y="3375162"/>
                        <a:ext cx="2982090" cy="1750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61AD5F1-8B14-44FF-B940-C538F4613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28255"/>
              </p:ext>
            </p:extLst>
          </p:nvPr>
        </p:nvGraphicFramePr>
        <p:xfrm>
          <a:off x="5221001" y="2529963"/>
          <a:ext cx="3290915" cy="84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16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958598606"/>
                    </a:ext>
                  </a:extLst>
                </a:gridCol>
                <a:gridCol w="94643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2564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7428CED-7A05-4FC6-8BFF-C352807B8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931" y="2690912"/>
            <a:ext cx="3475734" cy="24317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B05EFC-1BDE-44EA-8075-9E6FC6141693}"/>
              </a:ext>
            </a:extLst>
          </p:cNvPr>
          <p:cNvSpPr txBox="1"/>
          <p:nvPr/>
        </p:nvSpPr>
        <p:spPr>
          <a:xfrm>
            <a:off x="9219287" y="2334169"/>
            <a:ext cx="2327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baseline="30000" dirty="0">
                <a:latin typeface="Calibri" panose="020F0502020204030204" pitchFamily="34" charset="0"/>
              </a:rPr>
              <a:t>19</a:t>
            </a:r>
            <a:r>
              <a:rPr lang="en-US" b="1" dirty="0">
                <a:latin typeface="Calibri" panose="020F0502020204030204" pitchFamily="34" charset="0"/>
              </a:rPr>
              <a:t>F NMR confirmation</a:t>
            </a: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B6E83131-9B9D-421A-A45A-5E87D1548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931" y="2734646"/>
            <a:ext cx="2220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black - control 15 </a:t>
            </a:r>
            <a:r>
              <a:rPr lang="en-US" altLang="en-US" sz="900" dirty="0" err="1">
                <a:solidFill>
                  <a:srgbClr val="00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compound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red - 15 </a:t>
            </a:r>
            <a:r>
              <a:rPr lang="en-US" altLang="en-US" sz="900" dirty="0" err="1">
                <a:solidFill>
                  <a:srgbClr val="FF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compound + 25 </a:t>
            </a:r>
            <a:r>
              <a:rPr lang="en-US" altLang="en-US" sz="900" dirty="0" err="1">
                <a:solidFill>
                  <a:srgbClr val="FF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protein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C2C6C-467F-4EC4-8FF4-30F1E7671028}"/>
              </a:ext>
            </a:extLst>
          </p:cNvPr>
          <p:cNvSpPr txBox="1"/>
          <p:nvPr/>
        </p:nvSpPr>
        <p:spPr>
          <a:xfrm>
            <a:off x="10455965" y="3451435"/>
            <a:ext cx="170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Binding confirmed!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FB2DB-E90F-1828-44B9-DF88139F9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140" y="889200"/>
            <a:ext cx="1818434" cy="1091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3CAD25-23A7-4C22-832A-980FB9E00D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397" r="2457" b="3331"/>
          <a:stretch/>
        </p:blipFill>
        <p:spPr>
          <a:xfrm>
            <a:off x="838344" y="5169213"/>
            <a:ext cx="2585636" cy="14127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87C6F4-6353-445D-BE9D-DD7BEC266532}"/>
              </a:ext>
            </a:extLst>
          </p:cNvPr>
          <p:cNvSpPr txBox="1"/>
          <p:nvPr/>
        </p:nvSpPr>
        <p:spPr>
          <a:xfrm>
            <a:off x="230656" y="4907603"/>
            <a:ext cx="36367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NMR binding with </a:t>
            </a:r>
            <a:r>
              <a:rPr lang="en-US" sz="1100" b="1" i="0" u="none" strike="noStrike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F-Trp-labeled CBL-B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 - </a:t>
            </a:r>
            <a:r>
              <a:rPr lang="en-US" sz="1100" b="1" dirty="0">
                <a:latin typeface="Calibri" panose="020F0502020204030204" pitchFamily="34" charset="0"/>
              </a:rPr>
              <a:t>weak binding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FF934A-B731-BFA0-4C6B-21DF66A7494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877" t="15490" r="20571" b="8116"/>
          <a:stretch/>
        </p:blipFill>
        <p:spPr>
          <a:xfrm>
            <a:off x="5055960" y="5653812"/>
            <a:ext cx="1610654" cy="1202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513645-73EB-4892-9F1B-4D76D329F4DE}"/>
              </a:ext>
            </a:extLst>
          </p:cNvPr>
          <p:cNvSpPr txBox="1"/>
          <p:nvPr/>
        </p:nvSpPr>
        <p:spPr>
          <a:xfrm>
            <a:off x="5772531" y="5175892"/>
            <a:ext cx="19814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u="none" strike="noStrike" dirty="0">
                <a:effectLst/>
                <a:latin typeface="Calibri" panose="020F0502020204030204" pitchFamily="34" charset="0"/>
              </a:rPr>
              <a:t>QC data (UPLC</a:t>
            </a:r>
            <a:r>
              <a:rPr lang="en-US" sz="1200" b="1" dirty="0">
                <a:latin typeface="Calibri" panose="020F0502020204030204" pitchFamily="34" charset="0"/>
              </a:rPr>
              <a:t>-</a:t>
            </a:r>
            <a:r>
              <a:rPr lang="en-US" sz="1200" b="1" i="0" u="none" strike="noStrike" dirty="0">
                <a:effectLst/>
                <a:latin typeface="Calibri" panose="020F0502020204030204" pitchFamily="34" charset="0"/>
              </a:rPr>
              <a:t>MS analysis)</a:t>
            </a:r>
            <a:endParaRPr lang="en-US" sz="1200" b="1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21EA7E-4547-A5F9-DA3D-C7883A5BC7EE}"/>
              </a:ext>
            </a:extLst>
          </p:cNvPr>
          <p:cNvSpPr txBox="1"/>
          <p:nvPr/>
        </p:nvSpPr>
        <p:spPr>
          <a:xfrm>
            <a:off x="5322850" y="5480517"/>
            <a:ext cx="16853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CACHE4HI_1963_55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D66224-42F9-792A-0951-F50E96BBF2E6}"/>
              </a:ext>
            </a:extLst>
          </p:cNvPr>
          <p:cNvSpPr txBox="1"/>
          <p:nvPr/>
        </p:nvSpPr>
        <p:spPr>
          <a:xfrm>
            <a:off x="6954830" y="5462100"/>
            <a:ext cx="13523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CACHE4-HO_1963_20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9F164F-C81E-473B-9ACC-7B4C00AA4975}"/>
              </a:ext>
            </a:extLst>
          </p:cNvPr>
          <p:cNvSpPr txBox="1"/>
          <p:nvPr/>
        </p:nvSpPr>
        <p:spPr>
          <a:xfrm>
            <a:off x="4134851" y="2077920"/>
            <a:ext cx="22664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100 </a:t>
            </a:r>
            <a:r>
              <a:rPr lang="el-GR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M- Overflow</a:t>
            </a:r>
            <a:r>
              <a:rPr lang="en-US" sz="1100" dirty="0"/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30 </a:t>
            </a:r>
            <a:r>
              <a:rPr lang="el-GR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M- 101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10 </a:t>
            </a:r>
            <a:r>
              <a:rPr lang="el-GR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M- 102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2CE47E-C38F-4812-9A1D-4344CD46A26A}"/>
              </a:ext>
            </a:extLst>
          </p:cNvPr>
          <p:cNvSpPr txBox="1"/>
          <p:nvPr/>
        </p:nvSpPr>
        <p:spPr>
          <a:xfrm flipH="1">
            <a:off x="9219287" y="5766592"/>
            <a:ext cx="22824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No evidence of binding by SPR</a:t>
            </a:r>
          </a:p>
          <a:p>
            <a:r>
              <a:rPr lang="en-US" sz="1400" dirty="0"/>
              <a:t> *SPR was done with the resupplied parent batch.</a:t>
            </a:r>
          </a:p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8B874D9-1217-2568-5733-72E6BFC05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557184"/>
              </p:ext>
            </p:extLst>
          </p:nvPr>
        </p:nvGraphicFramePr>
        <p:xfrm>
          <a:off x="424793" y="3040180"/>
          <a:ext cx="3058046" cy="1853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9" imgW="6560232" imgH="3975280" progId="Prism9.Document">
                  <p:embed/>
                </p:oleObj>
              </mc:Choice>
              <mc:Fallback>
                <p:oleObj name="Prism 9" r:id="rId9" imgW="6560232" imgH="3975280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8B874D9-1217-2568-5733-72E6BFC05E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793" y="3040180"/>
                        <a:ext cx="3058046" cy="1853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EF1814B-77A7-02AC-C896-D7E8A3ED4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95856"/>
              </p:ext>
            </p:extLst>
          </p:nvPr>
        </p:nvGraphicFramePr>
        <p:xfrm>
          <a:off x="736013" y="2297071"/>
          <a:ext cx="2435606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683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8744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5317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65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849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849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90C005-64CA-6B75-C0B3-B09C27A98CF0}"/>
              </a:ext>
            </a:extLst>
          </p:cNvPr>
          <p:cNvSpPr txBox="1"/>
          <p:nvPr/>
        </p:nvSpPr>
        <p:spPr>
          <a:xfrm>
            <a:off x="1022382" y="3806800"/>
            <a:ext cx="1058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Binds to GID4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03B34-2A35-B952-29C1-82AEC86FE68C}"/>
              </a:ext>
            </a:extLst>
          </p:cNvPr>
          <p:cNvSpPr txBox="1"/>
          <p:nvPr/>
        </p:nvSpPr>
        <p:spPr>
          <a:xfrm>
            <a:off x="6096000" y="4080205"/>
            <a:ext cx="1058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Binds to GID4</a:t>
            </a:r>
          </a:p>
        </p:txBody>
      </p:sp>
    </p:spTree>
    <p:extLst>
      <p:ext uri="{BB962C8B-B14F-4D97-AF65-F5344CB8AC3E}">
        <p14:creationId xmlns:p14="http://schemas.microsoft.com/office/powerpoint/2010/main" val="2422141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7EEEF9-59D2-4CA9-94E2-D79842D2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693" y="329772"/>
            <a:ext cx="6660107" cy="2468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1FEFDE-A7A2-4FE9-A940-B00C00D93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692" y="2797885"/>
            <a:ext cx="6660107" cy="2463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FC5DF-2E4E-4A1D-8777-C0F207279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91" y="5249328"/>
            <a:ext cx="5330571" cy="12435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B3D00B-31C4-4C71-93B6-FC88E38F1387}"/>
              </a:ext>
            </a:extLst>
          </p:cNvPr>
          <p:cNvSpPr txBox="1"/>
          <p:nvPr/>
        </p:nvSpPr>
        <p:spPr>
          <a:xfrm>
            <a:off x="4624117" y="772332"/>
            <a:ext cx="77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  and NMR  binding confirmed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D838F-28D2-4486-84E0-ECB1E592E4E5}"/>
              </a:ext>
            </a:extLst>
          </p:cNvPr>
          <p:cNvSpPr txBox="1"/>
          <p:nvPr/>
        </p:nvSpPr>
        <p:spPr>
          <a:xfrm>
            <a:off x="290015" y="763853"/>
            <a:ext cx="3531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CACHE4HI_1963_55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Tested analogs</a:t>
            </a:r>
          </a:p>
        </p:txBody>
      </p:sp>
    </p:spTree>
    <p:extLst>
      <p:ext uri="{BB962C8B-B14F-4D97-AF65-F5344CB8AC3E}">
        <p14:creationId xmlns:p14="http://schemas.microsoft.com/office/powerpoint/2010/main" val="42428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6CAC68-F200-4892-A37E-DC92E85C3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17" y="365125"/>
            <a:ext cx="6650182" cy="2523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0EF39-42AF-4E25-9E10-79B35FE8A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18" y="2873398"/>
            <a:ext cx="6650182" cy="2521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7C0DA-020E-4BDB-9B8E-3ED1888C5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617" y="5343315"/>
            <a:ext cx="5332021" cy="12767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7B477B-6D93-41C8-A417-990D89F073DD}"/>
              </a:ext>
            </a:extLst>
          </p:cNvPr>
          <p:cNvSpPr txBox="1"/>
          <p:nvPr/>
        </p:nvSpPr>
        <p:spPr>
          <a:xfrm>
            <a:off x="290015" y="763853"/>
            <a:ext cx="6093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CACHE4HI_1946_25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Tested analogs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B72709-031A-4040-8F1C-7D8A456D22AA}"/>
              </a:ext>
            </a:extLst>
          </p:cNvPr>
          <p:cNvSpPr txBox="1"/>
          <p:nvPr/>
        </p:nvSpPr>
        <p:spPr>
          <a:xfrm>
            <a:off x="5421963" y="363743"/>
            <a:ext cx="1067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 binding </a:t>
            </a:r>
          </a:p>
          <a:p>
            <a:r>
              <a:rPr lang="en-US" sz="800" dirty="0">
                <a:solidFill>
                  <a:srgbClr val="00B050"/>
                </a:solidFill>
              </a:rPr>
              <a:t>confirmed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5D93A5-E9DF-42B4-8F58-E856D9DB028C}"/>
              </a:ext>
            </a:extLst>
          </p:cNvPr>
          <p:cNvSpPr txBox="1"/>
          <p:nvPr/>
        </p:nvSpPr>
        <p:spPr>
          <a:xfrm>
            <a:off x="5421963" y="1995545"/>
            <a:ext cx="67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FP, NMR and  weak SPR binding </a:t>
            </a:r>
          </a:p>
          <a:p>
            <a:r>
              <a:rPr lang="en-US" sz="800" dirty="0">
                <a:solidFill>
                  <a:srgbClr val="00B050"/>
                </a:solidFill>
              </a:rPr>
              <a:t>confirmed</a:t>
            </a:r>
          </a:p>
        </p:txBody>
      </p:sp>
    </p:spTree>
    <p:extLst>
      <p:ext uri="{BB962C8B-B14F-4D97-AF65-F5344CB8AC3E}">
        <p14:creationId xmlns:p14="http://schemas.microsoft.com/office/powerpoint/2010/main" val="1647077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FF90-7769-4885-431E-C8CC4A568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05D2-B4FD-31B3-9C4F-07BCD238D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" y="1401417"/>
            <a:ext cx="11864009" cy="31322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CACHE#4 – Casitas B-lineage Lymphoma B (CBL-B)</a:t>
            </a:r>
            <a:b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Calibri"/>
              </a:rPr>
              <a:t>Participant 1974</a:t>
            </a:r>
            <a:br>
              <a:rPr lang="en-US" sz="2000" dirty="0"/>
            </a:br>
            <a:endParaRPr lang="en-US" sz="66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99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0B3201-4CA7-4E80-A6B4-52638B416851}"/>
              </a:ext>
            </a:extLst>
          </p:cNvPr>
          <p:cNvSpPr/>
          <p:nvPr/>
        </p:nvSpPr>
        <p:spPr>
          <a:xfrm>
            <a:off x="166528" y="359427"/>
            <a:ext cx="3686366" cy="628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925B7-48E6-447A-8FB9-80B1D425A01C}"/>
              </a:ext>
            </a:extLst>
          </p:cNvPr>
          <p:cNvSpPr txBox="1"/>
          <p:nvPr/>
        </p:nvSpPr>
        <p:spPr>
          <a:xfrm>
            <a:off x="4424043" y="58782"/>
            <a:ext cx="76014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19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analogs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CACHE4HI_1974_46 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chemotype were submitted for round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None of the tested analogs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displaces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BODIPY FL-MSC2787102A-1 in the FP analyses.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2342A8-BAF4-439D-BC5B-72488DC8E29C}"/>
              </a:ext>
            </a:extLst>
          </p:cNvPr>
          <p:cNvSpPr txBox="1"/>
          <p:nvPr/>
        </p:nvSpPr>
        <p:spPr>
          <a:xfrm>
            <a:off x="295626" y="1586604"/>
            <a:ext cx="22664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1-43.2</a:t>
            </a:r>
            <a:r>
              <a:rPr lang="en-US" sz="1100" dirty="0"/>
              <a:t> 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2- 55.5</a:t>
            </a:r>
            <a:r>
              <a:rPr lang="en-US" sz="11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034F0A-7DFE-458B-8868-79CBC3929635}"/>
              </a:ext>
            </a:extLst>
          </p:cNvPr>
          <p:cNvSpPr txBox="1"/>
          <p:nvPr/>
        </p:nvSpPr>
        <p:spPr>
          <a:xfrm>
            <a:off x="295626" y="520447"/>
            <a:ext cx="259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PARENT MOLECULE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Round1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AEBFB30-FDE0-425F-B4F8-6FED73B34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911860"/>
              </p:ext>
            </p:extLst>
          </p:nvPr>
        </p:nvGraphicFramePr>
        <p:xfrm>
          <a:off x="343611" y="2655164"/>
          <a:ext cx="3290915" cy="84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16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958598606"/>
                    </a:ext>
                  </a:extLst>
                </a:gridCol>
                <a:gridCol w="94643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2564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42CB1AE-AEA2-4CDE-B797-DD2B9EDBC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40245"/>
              </p:ext>
            </p:extLst>
          </p:nvPr>
        </p:nvGraphicFramePr>
        <p:xfrm>
          <a:off x="450850" y="3503613"/>
          <a:ext cx="3194050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51707" imgH="3975280" progId="Prism9.Document">
                  <p:embed/>
                </p:oleObj>
              </mc:Choice>
              <mc:Fallback>
                <p:oleObj name="Prism 9" r:id="rId2" imgW="6651707" imgH="3975280" progId="Prism9.Document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42CB1AE-AEA2-4CDE-B797-DD2B9EDBC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0850" y="3503613"/>
                        <a:ext cx="3194050" cy="190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8FEBFC8-69EB-467D-8C26-34904C50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370" y="1528383"/>
            <a:ext cx="6673755" cy="2637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7B2FE8-7DCC-4281-9DCE-E4E713014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371" y="4165429"/>
            <a:ext cx="6673755" cy="26557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1BFC92-EFB1-49E2-A69A-03F2BA3F87B7}"/>
              </a:ext>
            </a:extLst>
          </p:cNvPr>
          <p:cNvSpPr txBox="1"/>
          <p:nvPr/>
        </p:nvSpPr>
        <p:spPr>
          <a:xfrm>
            <a:off x="6944414" y="1080557"/>
            <a:ext cx="227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400" b="1" dirty="0">
                <a:solidFill>
                  <a:srgbClr val="006666"/>
                </a:solidFill>
                <a:latin typeface="Calibri"/>
              </a:rPr>
              <a:t>Tested analogs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3E30E-B982-71CA-6DAA-C3CC20BC6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492" y="697207"/>
            <a:ext cx="3182313" cy="19093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666417-B1ED-4C5C-8BE6-03E35B492D8C}"/>
              </a:ext>
            </a:extLst>
          </p:cNvPr>
          <p:cNvSpPr txBox="1"/>
          <p:nvPr/>
        </p:nvSpPr>
        <p:spPr>
          <a:xfrm>
            <a:off x="572948" y="5729906"/>
            <a:ext cx="29498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NMR binding with </a:t>
            </a:r>
            <a:r>
              <a:rPr lang="en-US" sz="1100" b="1" i="0" u="none" strike="noStrike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F-Trp-labeled CBLB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- no clear evidence of binding identified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13A60-8D4D-A2CD-9C8D-A6750793A747}"/>
              </a:ext>
            </a:extLst>
          </p:cNvPr>
          <p:cNvSpPr txBox="1"/>
          <p:nvPr/>
        </p:nvSpPr>
        <p:spPr>
          <a:xfrm>
            <a:off x="418780" y="2224068"/>
            <a:ext cx="32909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</a:rPr>
              <a:t>FP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dose response/counter-screen </a:t>
            </a:r>
          </a:p>
          <a:p>
            <a:pPr algn="ctr"/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(round 1 data at 2% DMSO)</a:t>
            </a:r>
          </a:p>
        </p:txBody>
      </p:sp>
    </p:spTree>
    <p:extLst>
      <p:ext uri="{BB962C8B-B14F-4D97-AF65-F5344CB8AC3E}">
        <p14:creationId xmlns:p14="http://schemas.microsoft.com/office/powerpoint/2010/main" val="1566522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AF98E-E780-AE0D-801F-8901EE8CF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FFE9-C51D-488E-1836-135F3F820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" y="1401417"/>
            <a:ext cx="11864009" cy="31322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CACHE#4 – Casitas B-lineage Lymphoma B (CBL-B)</a:t>
            </a:r>
            <a:b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3600" b="1" dirty="0">
                <a:solidFill>
                  <a:srgbClr val="006666"/>
                </a:solidFill>
                <a:latin typeface="Calibri"/>
              </a:rPr>
              <a:t>Participant 2117</a:t>
            </a:r>
            <a:br>
              <a:rPr lang="en-US" sz="2000" b="1" dirty="0"/>
            </a:br>
            <a:endParaRPr lang="en-US" sz="66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26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6C6F98-7929-4962-82B4-9B97B124483F}"/>
              </a:ext>
            </a:extLst>
          </p:cNvPr>
          <p:cNvSpPr/>
          <p:nvPr/>
        </p:nvSpPr>
        <p:spPr>
          <a:xfrm>
            <a:off x="166528" y="359427"/>
            <a:ext cx="3686366" cy="628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0000000-0008-0000-0000-00008701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572" r="18583"/>
          <a:stretch/>
        </p:blipFill>
        <p:spPr>
          <a:xfrm>
            <a:off x="2469609" y="778164"/>
            <a:ext cx="1346619" cy="1380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3DE82-15C3-482E-A6D5-E9F1CD0B6AE7}"/>
              </a:ext>
            </a:extLst>
          </p:cNvPr>
          <p:cNvSpPr txBox="1"/>
          <p:nvPr/>
        </p:nvSpPr>
        <p:spPr>
          <a:xfrm>
            <a:off x="4428059" y="521336"/>
            <a:ext cx="75705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analogs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CACHE4HI_2117_63 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chemotype and the parent molecule were submitted for round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the parent molecule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BODIPY FL-MSC2787102A-1 in FP analyses and shows very weak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binding by SPR (the parent molecule also displaces the GID4 FITC-tracer).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575A51-2FF9-48BF-9F1C-CA5DF8F42EBA}"/>
              </a:ext>
            </a:extLst>
          </p:cNvPr>
          <p:cNvSpPr txBox="1">
            <a:spLocks/>
          </p:cNvSpPr>
          <p:nvPr/>
        </p:nvSpPr>
        <p:spPr>
          <a:xfrm>
            <a:off x="5974528" y="-14813"/>
            <a:ext cx="427833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CACHE4HI_2117_63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516F8-B599-4EAE-8FAB-F614CC6CB6B2}"/>
              </a:ext>
            </a:extLst>
          </p:cNvPr>
          <p:cNvSpPr txBox="1"/>
          <p:nvPr/>
        </p:nvSpPr>
        <p:spPr>
          <a:xfrm>
            <a:off x="521515" y="1220566"/>
            <a:ext cx="22664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1-16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</a:t>
            </a: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15</a:t>
            </a:r>
            <a:endParaRPr lang="en-US" sz="1100" b="0" i="0" u="none" strike="noStrike" dirty="0">
              <a:solidFill>
                <a:srgbClr val="9C0006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7A58C-A325-450A-95B1-7E089601F637}"/>
              </a:ext>
            </a:extLst>
          </p:cNvPr>
          <p:cNvSpPr txBox="1"/>
          <p:nvPr/>
        </p:nvSpPr>
        <p:spPr>
          <a:xfrm>
            <a:off x="1075890" y="2133392"/>
            <a:ext cx="27141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</a:rPr>
              <a:t>FP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dose response/counter-screen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26FCB-7426-459A-A992-1CF4D7560733}"/>
              </a:ext>
            </a:extLst>
          </p:cNvPr>
          <p:cNvSpPr txBox="1"/>
          <p:nvPr/>
        </p:nvSpPr>
        <p:spPr>
          <a:xfrm>
            <a:off x="802801" y="520447"/>
            <a:ext cx="259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PARENT MOLECULE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Round1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79E61-75B2-4921-84A7-1997B10B1940}"/>
              </a:ext>
            </a:extLst>
          </p:cNvPr>
          <p:cNvSpPr txBox="1"/>
          <p:nvPr/>
        </p:nvSpPr>
        <p:spPr>
          <a:xfrm>
            <a:off x="6320952" y="2006849"/>
            <a:ext cx="3585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CACHE4-HO_2117_23/resupplied parent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B018846-33E2-4B9D-88A4-87272323B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352170"/>
              </p:ext>
            </p:extLst>
          </p:nvPr>
        </p:nvGraphicFramePr>
        <p:xfrm>
          <a:off x="5241618" y="2419278"/>
          <a:ext cx="3290915" cy="84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16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958598606"/>
                    </a:ext>
                  </a:extLst>
                </a:gridCol>
                <a:gridCol w="94643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2564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1B3D6AE3-49C8-450E-8FAE-F3F804ECB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39325"/>
              </p:ext>
            </p:extLst>
          </p:nvPr>
        </p:nvGraphicFramePr>
        <p:xfrm>
          <a:off x="5376592" y="3311596"/>
          <a:ext cx="2863581" cy="1683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6764429" imgH="3975280" progId="Prism9.Document">
                  <p:embed/>
                </p:oleObj>
              </mc:Choice>
              <mc:Fallback>
                <p:oleObj name="Prism 9" r:id="rId3" imgW="6764429" imgH="3975280" progId="Prism9.Document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1B3D6AE3-49C8-450E-8FAE-F3F804ECB7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6592" y="3311596"/>
                        <a:ext cx="2863581" cy="1683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B301093F-9988-4E7C-81B1-2DEEAE401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811" t="25649" r="5607" b="31904"/>
          <a:stretch/>
        </p:blipFill>
        <p:spPr bwMode="auto">
          <a:xfrm>
            <a:off x="9187667" y="2467958"/>
            <a:ext cx="2346762" cy="1492234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F18671A-D8F1-4441-84CD-B9FE5CB71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5722" t="26512" r="5578" b="32203"/>
          <a:stretch/>
        </p:blipFill>
        <p:spPr bwMode="auto">
          <a:xfrm>
            <a:off x="10613730" y="2380118"/>
            <a:ext cx="1465274" cy="945854"/>
          </a:xfrm>
          <a:prstGeom prst="rect">
            <a:avLst/>
          </a:prstGeom>
          <a:noFill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ADB6A0-0AC9-4A84-8001-F8ADB8826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5709" t="27972" r="2713" b="32274"/>
          <a:stretch/>
        </p:blipFill>
        <p:spPr bwMode="auto">
          <a:xfrm>
            <a:off x="9283147" y="4227971"/>
            <a:ext cx="2251281" cy="1355450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DB169E-C6CD-49A6-8A9B-786233EF4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6327" t="25383" r="4748" b="32529"/>
          <a:stretch/>
        </p:blipFill>
        <p:spPr bwMode="auto">
          <a:xfrm>
            <a:off x="10613730" y="4017550"/>
            <a:ext cx="1331892" cy="874293"/>
          </a:xfrm>
          <a:prstGeom prst="rect">
            <a:avLst/>
          </a:prstGeom>
          <a:noFill/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B877DF5-2C6A-41B2-9A98-939FC7A4E14A}"/>
              </a:ext>
            </a:extLst>
          </p:cNvPr>
          <p:cNvSpPr txBox="1"/>
          <p:nvPr/>
        </p:nvSpPr>
        <p:spPr>
          <a:xfrm flipH="1">
            <a:off x="9187666" y="5647908"/>
            <a:ext cx="3163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SPR K</a:t>
            </a:r>
            <a:r>
              <a:rPr lang="en-US" sz="1100" baseline="-25000" dirty="0"/>
              <a:t>D</a:t>
            </a:r>
            <a:r>
              <a:rPr lang="en-US" sz="1100" dirty="0"/>
              <a:t> – 45 µM</a:t>
            </a:r>
          </a:p>
          <a:p>
            <a:r>
              <a:rPr lang="en-US" sz="1100" dirty="0"/>
              <a:t>Binding percentage – </a:t>
            </a:r>
            <a:r>
              <a:rPr lang="en-US" sz="1100" dirty="0">
                <a:solidFill>
                  <a:srgbClr val="FF0000"/>
                </a:solidFill>
              </a:rPr>
              <a:t>23% </a:t>
            </a:r>
            <a:r>
              <a:rPr lang="en-US" sz="1100" dirty="0"/>
              <a:t>(</a:t>
            </a:r>
            <a:r>
              <a:rPr lang="en-US" sz="1100" dirty="0">
                <a:solidFill>
                  <a:srgbClr val="FF0000"/>
                </a:solidFill>
              </a:rPr>
              <a:t>low binder, saturation not reached</a:t>
            </a:r>
            <a:r>
              <a:rPr lang="en-US" sz="1100" dirty="0"/>
              <a:t>).</a:t>
            </a:r>
          </a:p>
          <a:p>
            <a:r>
              <a:rPr lang="en-US" sz="1100" dirty="0"/>
              <a:t>Binding to non-related target (GID4):</a:t>
            </a:r>
          </a:p>
          <a:p>
            <a:r>
              <a:rPr lang="en-US" sz="1100" dirty="0">
                <a:solidFill>
                  <a:srgbClr val="FF0000"/>
                </a:solidFill>
              </a:rPr>
              <a:t>14%.</a:t>
            </a:r>
          </a:p>
          <a:p>
            <a:r>
              <a:rPr lang="en-US" sz="1100" dirty="0"/>
              <a:t>*SPR done with resupplied parent batch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3A4F20-5601-477B-A048-AAC70841D8DE}"/>
              </a:ext>
            </a:extLst>
          </p:cNvPr>
          <p:cNvSpPr txBox="1"/>
          <p:nvPr/>
        </p:nvSpPr>
        <p:spPr>
          <a:xfrm>
            <a:off x="592260" y="5648949"/>
            <a:ext cx="29490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NMR binding with </a:t>
            </a:r>
            <a:r>
              <a:rPr lang="en-US" sz="1100" b="1" i="0" u="none" strike="noStrike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F-Trp-labeled CBLB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- no clear evidence of binding identified</a:t>
            </a:r>
            <a:endParaRPr lang="en-US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927E0D-FD8D-5DD4-F947-365F1E478DE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4704" t="20868" r="28942" b="16337"/>
          <a:stretch/>
        </p:blipFill>
        <p:spPr>
          <a:xfrm>
            <a:off x="5062833" y="5586955"/>
            <a:ext cx="1614013" cy="122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789EE1-D87E-9B33-C407-918E0068E519}"/>
              </a:ext>
            </a:extLst>
          </p:cNvPr>
          <p:cNvSpPr txBox="1"/>
          <p:nvPr/>
        </p:nvSpPr>
        <p:spPr>
          <a:xfrm>
            <a:off x="5686113" y="5088359"/>
            <a:ext cx="19814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u="none" strike="noStrike" dirty="0">
                <a:effectLst/>
                <a:latin typeface="Calibri" panose="020F0502020204030204" pitchFamily="34" charset="0"/>
              </a:rPr>
              <a:t>QC data (UPLC</a:t>
            </a:r>
            <a:r>
              <a:rPr lang="en-US" sz="1200" b="1" dirty="0">
                <a:latin typeface="Calibri" panose="020F0502020204030204" pitchFamily="34" charset="0"/>
              </a:rPr>
              <a:t>-</a:t>
            </a:r>
            <a:r>
              <a:rPr lang="en-US" sz="1200" b="1" i="0" u="none" strike="noStrike" dirty="0">
                <a:effectLst/>
                <a:latin typeface="Calibri" panose="020F0502020204030204" pitchFamily="34" charset="0"/>
              </a:rPr>
              <a:t>MS analysis)</a:t>
            </a:r>
            <a:endParaRPr lang="en-US" sz="1200" b="1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8BA7F-8033-C2E7-695F-E7E63A36CD75}"/>
              </a:ext>
            </a:extLst>
          </p:cNvPr>
          <p:cNvSpPr txBox="1"/>
          <p:nvPr/>
        </p:nvSpPr>
        <p:spPr>
          <a:xfrm>
            <a:off x="5268619" y="5392984"/>
            <a:ext cx="16853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CACHE4HI_2117_63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60208-3E3E-AA47-D50F-4252BD1CC635}"/>
              </a:ext>
            </a:extLst>
          </p:cNvPr>
          <p:cNvSpPr txBox="1"/>
          <p:nvPr/>
        </p:nvSpPr>
        <p:spPr>
          <a:xfrm>
            <a:off x="6970046" y="5409074"/>
            <a:ext cx="13523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CACHE4-HO_2117_23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832793-5B8A-9152-4DEE-ACB219837C8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4704" t="20771" r="28942" b="16522"/>
          <a:stretch/>
        </p:blipFill>
        <p:spPr>
          <a:xfrm>
            <a:off x="6722261" y="5586954"/>
            <a:ext cx="1616285" cy="12299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E1A15A-1ED9-1B2C-1E80-146D7B6DCC34}"/>
              </a:ext>
            </a:extLst>
          </p:cNvPr>
          <p:cNvSpPr txBox="1"/>
          <p:nvPr/>
        </p:nvSpPr>
        <p:spPr>
          <a:xfrm>
            <a:off x="5686113" y="6385658"/>
            <a:ext cx="13191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</a:rPr>
              <a:t>More Impurities</a:t>
            </a:r>
            <a:endParaRPr lang="en-US" sz="1000" b="1" i="0" u="none" strike="noStrike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6594E4-DE6E-4EA7-9704-229D01B842D5}"/>
              </a:ext>
            </a:extLst>
          </p:cNvPr>
          <p:cNvSpPr txBox="1"/>
          <p:nvPr/>
        </p:nvSpPr>
        <p:spPr>
          <a:xfrm>
            <a:off x="4010926" y="2060449"/>
            <a:ext cx="22664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100 </a:t>
            </a:r>
            <a:r>
              <a:rPr lang="el-GR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M- Overflow</a:t>
            </a:r>
            <a:r>
              <a:rPr lang="en-US" sz="1100" dirty="0"/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30 </a:t>
            </a:r>
            <a:r>
              <a:rPr lang="el-GR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M- 24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10 </a:t>
            </a:r>
            <a:r>
              <a:rPr lang="el-GR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M- 58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1D20B-E493-B898-2CA2-2AA215CF78A1}"/>
              </a:ext>
            </a:extLst>
          </p:cNvPr>
          <p:cNvSpPr txBox="1"/>
          <p:nvPr/>
        </p:nvSpPr>
        <p:spPr>
          <a:xfrm>
            <a:off x="5921227" y="3962881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Binds to GID4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220D4B-9D47-48BB-A15F-C63BEDBE3299}"/>
              </a:ext>
            </a:extLst>
          </p:cNvPr>
          <p:cNvSpPr txBox="1"/>
          <p:nvPr/>
        </p:nvSpPr>
        <p:spPr>
          <a:xfrm>
            <a:off x="9739697" y="2653270"/>
            <a:ext cx="800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CBLB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FA9BB8-5508-4B3F-8B8F-89C22AB0981A}"/>
              </a:ext>
            </a:extLst>
          </p:cNvPr>
          <p:cNvSpPr txBox="1"/>
          <p:nvPr/>
        </p:nvSpPr>
        <p:spPr>
          <a:xfrm>
            <a:off x="9782580" y="4302274"/>
            <a:ext cx="757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GID4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A0D49C7-2CEB-EE3C-3923-3D4B02544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19812"/>
              </p:ext>
            </p:extLst>
          </p:nvPr>
        </p:nvGraphicFramePr>
        <p:xfrm>
          <a:off x="376414" y="3267518"/>
          <a:ext cx="3380711" cy="205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1" imgW="6545106" imgH="3975280" progId="Prism9.Document">
                  <p:embed/>
                </p:oleObj>
              </mc:Choice>
              <mc:Fallback>
                <p:oleObj name="Prism 9" r:id="rId11" imgW="6545106" imgH="3975280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A0D49C7-2CEB-EE3C-3923-3D4B02544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6414" y="3267518"/>
                        <a:ext cx="3380711" cy="205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3E9AF6A-14F8-64C9-BF97-C1D5FDB16690}"/>
              </a:ext>
            </a:extLst>
          </p:cNvPr>
          <p:cNvSpPr txBox="1"/>
          <p:nvPr/>
        </p:nvSpPr>
        <p:spPr>
          <a:xfrm>
            <a:off x="1189427" y="4209844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Binds to GID4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A23233C-04DE-89A8-3765-AB56FE0A2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093096"/>
              </p:ext>
            </p:extLst>
          </p:nvPr>
        </p:nvGraphicFramePr>
        <p:xfrm>
          <a:off x="893847" y="2506301"/>
          <a:ext cx="2435606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683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8744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5317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65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849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849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99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AB224E-3943-4181-B927-F057B8B5B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611" y="296014"/>
            <a:ext cx="6753189" cy="2660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5181E-60D0-470E-AA58-418D9DDC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610" y="2956112"/>
            <a:ext cx="6753189" cy="2661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004A31-B6C6-4171-A715-46BB3DDAF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609" y="5503897"/>
            <a:ext cx="4067033" cy="13461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ED4E0B-625F-4F9A-9CEC-5D02E22858EF}"/>
              </a:ext>
            </a:extLst>
          </p:cNvPr>
          <p:cNvSpPr txBox="1"/>
          <p:nvPr/>
        </p:nvSpPr>
        <p:spPr>
          <a:xfrm>
            <a:off x="290015" y="763853"/>
            <a:ext cx="3531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CACHE4HI_2117_63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Tested analogs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C7185-5D0D-47E3-9676-D5F4BC493E85}"/>
              </a:ext>
            </a:extLst>
          </p:cNvPr>
          <p:cNvSpPr txBox="1"/>
          <p:nvPr/>
        </p:nvSpPr>
        <p:spPr>
          <a:xfrm>
            <a:off x="4600609" y="748901"/>
            <a:ext cx="67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  and weak SPR binding confirmed</a:t>
            </a:r>
          </a:p>
        </p:txBody>
      </p:sp>
    </p:spTree>
    <p:extLst>
      <p:ext uri="{BB962C8B-B14F-4D97-AF65-F5344CB8AC3E}">
        <p14:creationId xmlns:p14="http://schemas.microsoft.com/office/powerpoint/2010/main" val="180932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FB560-8D51-DFAF-6687-FA095760C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8-0000-0600-00002F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419" t="27171" r="6935" b="31642"/>
          <a:stretch/>
        </p:blipFill>
        <p:spPr bwMode="auto">
          <a:xfrm>
            <a:off x="5538030" y="3343098"/>
            <a:ext cx="2389077" cy="1575051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406AB1-CA76-1A69-A664-15E6568C5A23}"/>
              </a:ext>
            </a:extLst>
          </p:cNvPr>
          <p:cNvSpPr txBox="1"/>
          <p:nvPr/>
        </p:nvSpPr>
        <p:spPr>
          <a:xfrm>
            <a:off x="1015744" y="1360703"/>
            <a:ext cx="3836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FP %Control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µM – </a:t>
            </a: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Overflow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µM – </a:t>
            </a: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µM – </a:t>
            </a: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63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9B5C6C-E963-7297-42D7-D199176F07AA}"/>
              </a:ext>
            </a:extLst>
          </p:cNvPr>
          <p:cNvSpPr txBox="1"/>
          <p:nvPr/>
        </p:nvSpPr>
        <p:spPr>
          <a:xfrm>
            <a:off x="3437430" y="172781"/>
            <a:ext cx="448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CACHE4-HO_1946_15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454CD-A62A-FAE3-D3D2-EAD8F5F6F647}"/>
              </a:ext>
            </a:extLst>
          </p:cNvPr>
          <p:cNvSpPr txBox="1"/>
          <p:nvPr/>
        </p:nvSpPr>
        <p:spPr>
          <a:xfrm>
            <a:off x="469458" y="2784751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Dose response/counter screen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2D19A1-89C6-8FAA-0F55-12523B90AF74}"/>
              </a:ext>
            </a:extLst>
          </p:cNvPr>
          <p:cNvGraphicFramePr>
            <a:graphicFrameLocks noGrp="1"/>
          </p:cNvGraphicFramePr>
          <p:nvPr/>
        </p:nvGraphicFramePr>
        <p:xfrm>
          <a:off x="1177661" y="3295123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1C275EA-DB17-660B-E521-3F6562CC2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55" y="4076384"/>
          <a:ext cx="4779201" cy="285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6651707" imgH="3975280" progId="Prism9.Document">
                  <p:embed/>
                </p:oleObj>
              </mc:Choice>
              <mc:Fallback>
                <p:oleObj name="Prism 9" r:id="rId3" imgW="6651707" imgH="3975280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1C275EA-DB17-660B-E521-3F6562CC2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55" y="4076384"/>
                        <a:ext cx="4779201" cy="2856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362D70B-84D1-4E8A-A09A-BF50D4888AF0}"/>
              </a:ext>
            </a:extLst>
          </p:cNvPr>
          <p:cNvSpPr/>
          <p:nvPr/>
        </p:nvSpPr>
        <p:spPr>
          <a:xfrm>
            <a:off x="5166384" y="968879"/>
            <a:ext cx="7025616" cy="5909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8BAFD-F9A4-4295-B3BB-B06D73A4EE9E}"/>
              </a:ext>
            </a:extLst>
          </p:cNvPr>
          <p:cNvSpPr/>
          <p:nvPr/>
        </p:nvSpPr>
        <p:spPr>
          <a:xfrm>
            <a:off x="0" y="958605"/>
            <a:ext cx="5104220" cy="5909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6B57EC-36C2-4650-8A8D-3744D903698E}"/>
              </a:ext>
            </a:extLst>
          </p:cNvPr>
          <p:cNvSpPr/>
          <p:nvPr/>
        </p:nvSpPr>
        <p:spPr>
          <a:xfrm>
            <a:off x="4264640" y="955789"/>
            <a:ext cx="1653923" cy="1861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23DC77-F2CA-40EF-A476-698BE43883B8}"/>
              </a:ext>
            </a:extLst>
          </p:cNvPr>
          <p:cNvSpPr/>
          <p:nvPr/>
        </p:nvSpPr>
        <p:spPr>
          <a:xfrm>
            <a:off x="7927360" y="0"/>
            <a:ext cx="4264640" cy="2443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700-00002F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6113" t="27171" r="7557" b="33099"/>
          <a:stretch/>
        </p:blipFill>
        <p:spPr bwMode="auto">
          <a:xfrm>
            <a:off x="7036052" y="3291280"/>
            <a:ext cx="1731875" cy="110541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C12A7-6C85-15D5-FDB8-893EB78CA30B}"/>
              </a:ext>
            </a:extLst>
          </p:cNvPr>
          <p:cNvSpPr txBox="1"/>
          <p:nvPr/>
        </p:nvSpPr>
        <p:spPr>
          <a:xfrm flipH="1">
            <a:off x="7228769" y="5222001"/>
            <a:ext cx="3241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SPR K</a:t>
            </a:r>
            <a:r>
              <a:rPr lang="en-US" sz="1200" baseline="-25000" dirty="0"/>
              <a:t>D</a:t>
            </a:r>
            <a:r>
              <a:rPr lang="en-US" sz="1200" dirty="0"/>
              <a:t> – 38 µM </a:t>
            </a:r>
          </a:p>
          <a:p>
            <a:r>
              <a:rPr lang="en-US" sz="1200" dirty="0"/>
              <a:t>Binding percentage – </a:t>
            </a:r>
            <a:r>
              <a:rPr lang="en-US" sz="1200" dirty="0">
                <a:solidFill>
                  <a:srgbClr val="FF0000"/>
                </a:solidFill>
              </a:rPr>
              <a:t>27% </a:t>
            </a:r>
            <a:r>
              <a:rPr lang="en-US" sz="1200" dirty="0"/>
              <a:t>(</a:t>
            </a:r>
            <a:r>
              <a:rPr lang="en-US" sz="1200" dirty="0">
                <a:solidFill>
                  <a:srgbClr val="FF0000"/>
                </a:solidFill>
              </a:rPr>
              <a:t>low binder</a:t>
            </a:r>
            <a:r>
              <a:rPr lang="en-US" sz="1200" dirty="0"/>
              <a:t>)</a:t>
            </a:r>
          </a:p>
          <a:p>
            <a:r>
              <a:rPr lang="en-US" sz="1200" dirty="0"/>
              <a:t>CBLB Specificity – N/A</a:t>
            </a:r>
          </a:p>
          <a:p>
            <a:r>
              <a:rPr lang="en-US" sz="1200" dirty="0"/>
              <a:t>Binding to non-related target (GID4):</a:t>
            </a:r>
          </a:p>
          <a:p>
            <a:r>
              <a:rPr lang="en-US" sz="1200" dirty="0"/>
              <a:t> SPR K</a:t>
            </a:r>
            <a:r>
              <a:rPr lang="en-US" sz="1200" baseline="-25000" dirty="0"/>
              <a:t>D</a:t>
            </a:r>
            <a:r>
              <a:rPr lang="en-US" sz="1200" dirty="0"/>
              <a:t> – 27 µM – </a:t>
            </a:r>
            <a:r>
              <a:rPr lang="en-US" sz="1200" dirty="0">
                <a:solidFill>
                  <a:srgbClr val="FF0000"/>
                </a:solidFill>
              </a:rPr>
              <a:t>16% </a:t>
            </a:r>
            <a:r>
              <a:rPr lang="en-US" sz="1200" dirty="0"/>
              <a:t>binding (</a:t>
            </a:r>
            <a:r>
              <a:rPr lang="en-US" sz="1200" dirty="0">
                <a:solidFill>
                  <a:srgbClr val="FF0000"/>
                </a:solidFill>
              </a:rPr>
              <a:t>low binder</a:t>
            </a:r>
            <a:r>
              <a:rPr lang="en-US" sz="1200" dirty="0"/>
              <a:t>)</a:t>
            </a:r>
          </a:p>
          <a:p>
            <a:endParaRPr lang="en-US" sz="1200" b="1" dirty="0"/>
          </a:p>
          <a:p>
            <a:r>
              <a:rPr lang="en-US" sz="1200" b="1" dirty="0"/>
              <a:t>A dubious SPR binding behavior is observed.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AB9823-3C06-43E7-929D-72FA49936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884" y="55616"/>
            <a:ext cx="3032249" cy="21259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4BEDEE5-89F6-461B-8BB9-83CBA4F0A8D0}"/>
              </a:ext>
            </a:extLst>
          </p:cNvPr>
          <p:cNvSpPr txBox="1"/>
          <p:nvPr/>
        </p:nvSpPr>
        <p:spPr>
          <a:xfrm>
            <a:off x="8610708" y="2080058"/>
            <a:ext cx="3032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30000" dirty="0">
                <a:effectLst/>
                <a:latin typeface="Calibri" panose="020F0502020204030204" pitchFamily="34" charset="0"/>
              </a:rPr>
              <a:t>19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 NMR confirmation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CAE39-7221-4A96-800B-20BD71C10969}"/>
              </a:ext>
            </a:extLst>
          </p:cNvPr>
          <p:cNvSpPr txBox="1"/>
          <p:nvPr/>
        </p:nvSpPr>
        <p:spPr>
          <a:xfrm>
            <a:off x="11025757" y="683687"/>
            <a:ext cx="142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Binding confirmed!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000000-0008-0000-0600-000030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2940" t="26191" r="9415" b="32314"/>
          <a:stretch/>
        </p:blipFill>
        <p:spPr bwMode="auto">
          <a:xfrm>
            <a:off x="8791337" y="3343098"/>
            <a:ext cx="2389077" cy="1568728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000000-0008-0000-0700-000030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4585" t="26891" r="5254" b="31365"/>
          <a:stretch/>
        </p:blipFill>
        <p:spPr bwMode="auto">
          <a:xfrm>
            <a:off x="10469890" y="3414092"/>
            <a:ext cx="1681914" cy="1080021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DDC04CF-4520-4554-A2DA-29E8E5DB4A90}"/>
              </a:ext>
            </a:extLst>
          </p:cNvPr>
          <p:cNvSpPr txBox="1"/>
          <p:nvPr/>
        </p:nvSpPr>
        <p:spPr>
          <a:xfrm>
            <a:off x="9267819" y="3460362"/>
            <a:ext cx="1213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GID4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021EC4-ECBA-4462-9B7C-A1C92E1B105C}"/>
              </a:ext>
            </a:extLst>
          </p:cNvPr>
          <p:cNvSpPr txBox="1"/>
          <p:nvPr/>
        </p:nvSpPr>
        <p:spPr>
          <a:xfrm>
            <a:off x="5995674" y="3460362"/>
            <a:ext cx="1213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CBLB</a:t>
            </a:r>
            <a:endParaRPr 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DB1AA097-A8DB-4369-9E88-C7EA264E3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942" y="172781"/>
            <a:ext cx="20521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black - control 15 </a:t>
            </a:r>
            <a:r>
              <a:rPr lang="en-US" altLang="en-US" sz="900" dirty="0" err="1">
                <a:solidFill>
                  <a:srgbClr val="00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compound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red - 15 </a:t>
            </a:r>
            <a:r>
              <a:rPr lang="en-US" altLang="en-US" sz="900" dirty="0" err="1">
                <a:solidFill>
                  <a:srgbClr val="FF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compound + 25 </a:t>
            </a:r>
            <a:r>
              <a:rPr lang="en-US" altLang="en-US" sz="900" dirty="0" err="1">
                <a:solidFill>
                  <a:srgbClr val="FF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protein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l="27310" t="6350" r="30330" b="11758"/>
          <a:stretch/>
        </p:blipFill>
        <p:spPr>
          <a:xfrm>
            <a:off x="4442461" y="1051864"/>
            <a:ext cx="1345107" cy="17297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D514E59-B561-43E6-808A-792FEAACB5C0}"/>
              </a:ext>
            </a:extLst>
          </p:cNvPr>
          <p:cNvSpPr txBox="1"/>
          <p:nvPr/>
        </p:nvSpPr>
        <p:spPr>
          <a:xfrm>
            <a:off x="1011586" y="4085881"/>
            <a:ext cx="30141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Non-specific binding to non-related target is observed.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4F933-FFEA-EDBA-55A4-191D00FB15AF}"/>
              </a:ext>
            </a:extLst>
          </p:cNvPr>
          <p:cNvSpPr txBox="1"/>
          <p:nvPr/>
        </p:nvSpPr>
        <p:spPr>
          <a:xfrm>
            <a:off x="1119723" y="5434872"/>
            <a:ext cx="18368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inds to GID4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309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13DE82-15C3-482E-A6D5-E9F1CD0B6AE7}"/>
              </a:ext>
            </a:extLst>
          </p:cNvPr>
          <p:cNvSpPr txBox="1"/>
          <p:nvPr/>
        </p:nvSpPr>
        <p:spPr>
          <a:xfrm>
            <a:off x="4588063" y="477345"/>
            <a:ext cx="75705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analogs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CACHE4HI_1946_60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chemotype and the parent molecule were submitted for round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Seven compounds including the parent molecule initially displaced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BODIPY FL-MSC2787102A-1 in FP assays. CACHE4-HO_1946_35 and CACHE4-HO_1946_28 demonstrated ≤50% displacement of BODIPY-tracer. CACHE4-HO_1946_33 and  CACHE4-HO_1946_26 demonstrated ≥50% displacement of the  BODIPY-tracer.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CACHE4-HO_1946_36, CACHE4-HO_1946_41 and the parent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BODIPY-tracer in FP assay and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confirm binding by NMR and weak binding by SPR.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575A51-2FF9-48BF-9F1C-CA5DF8F42EBA}"/>
              </a:ext>
            </a:extLst>
          </p:cNvPr>
          <p:cNvSpPr txBox="1">
            <a:spLocks/>
          </p:cNvSpPr>
          <p:nvPr/>
        </p:nvSpPr>
        <p:spPr>
          <a:xfrm>
            <a:off x="5974528" y="-14813"/>
            <a:ext cx="427833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CACHE4HI_1946_60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6C6F98-7929-4962-82B4-9B97B124483F}"/>
              </a:ext>
            </a:extLst>
          </p:cNvPr>
          <p:cNvSpPr/>
          <p:nvPr/>
        </p:nvSpPr>
        <p:spPr>
          <a:xfrm>
            <a:off x="223960" y="143155"/>
            <a:ext cx="3911196" cy="64938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516F8-B599-4EAE-8FAB-F614CC6CB6B2}"/>
              </a:ext>
            </a:extLst>
          </p:cNvPr>
          <p:cNvSpPr txBox="1"/>
          <p:nvPr/>
        </p:nvSpPr>
        <p:spPr>
          <a:xfrm>
            <a:off x="335622" y="1031964"/>
            <a:ext cx="22664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1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1-29.9</a:t>
            </a:r>
          </a:p>
          <a:p>
            <a:r>
              <a:rPr lang="en-US" sz="11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2- 7.4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7A58C-A325-450A-95B1-7E089601F637}"/>
              </a:ext>
            </a:extLst>
          </p:cNvPr>
          <p:cNvSpPr txBox="1"/>
          <p:nvPr/>
        </p:nvSpPr>
        <p:spPr>
          <a:xfrm>
            <a:off x="1034109" y="1961893"/>
            <a:ext cx="27141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</a:rPr>
              <a:t>FP </a:t>
            </a:r>
            <a:r>
              <a:rPr lang="en-US" sz="1100" b="1" i="0" u="none" strike="noStrike" dirty="0">
                <a:effectLst/>
                <a:latin typeface="Calibri" panose="020F0502020204030204" pitchFamily="34" charset="0"/>
              </a:rPr>
              <a:t>dose response/counter-screen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A2CB52E-9537-4050-AC69-3725E305A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28106"/>
              </p:ext>
            </p:extLst>
          </p:nvPr>
        </p:nvGraphicFramePr>
        <p:xfrm>
          <a:off x="5475922" y="3544234"/>
          <a:ext cx="2978294" cy="169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999238" imgH="3975280" progId="Prism9.Document">
                  <p:embed/>
                </p:oleObj>
              </mc:Choice>
              <mc:Fallback>
                <p:oleObj name="Prism 9" r:id="rId2" imgW="6999238" imgH="3975280" progId="Prism9.Document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A2CB52E-9537-4050-AC69-3725E305A6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75922" y="3544234"/>
                        <a:ext cx="2978294" cy="169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6D26FCB-7426-459A-A992-1CF4D7560733}"/>
              </a:ext>
            </a:extLst>
          </p:cNvPr>
          <p:cNvSpPr txBox="1"/>
          <p:nvPr/>
        </p:nvSpPr>
        <p:spPr>
          <a:xfrm>
            <a:off x="427806" y="358575"/>
            <a:ext cx="259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PARENT MOLECULE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Round1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07A01E-2FAA-478D-AF90-A223C65E00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772"/>
          <a:stretch/>
        </p:blipFill>
        <p:spPr>
          <a:xfrm>
            <a:off x="839670" y="5205964"/>
            <a:ext cx="2761528" cy="13797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979E61-75B2-4921-84A7-1997B10B1940}"/>
              </a:ext>
            </a:extLst>
          </p:cNvPr>
          <p:cNvSpPr txBox="1"/>
          <p:nvPr/>
        </p:nvSpPr>
        <p:spPr>
          <a:xfrm>
            <a:off x="5839440" y="2273110"/>
            <a:ext cx="3585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CACHE4-HO_1946_25/resupplied parent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B018846-33E2-4B9D-88A4-87272323B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80378"/>
              </p:ext>
            </p:extLst>
          </p:nvPr>
        </p:nvGraphicFramePr>
        <p:xfrm>
          <a:off x="5281025" y="2618624"/>
          <a:ext cx="3290915" cy="84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16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872530">
                  <a:extLst>
                    <a:ext uri="{9D8B030D-6E8A-4147-A177-3AD203B41FA5}">
                      <a16:colId xmlns:a16="http://schemas.microsoft.com/office/drawing/2014/main" val="958598606"/>
                    </a:ext>
                  </a:extLst>
                </a:gridCol>
                <a:gridCol w="94643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256480">
                <a:tc>
                  <a:txBody>
                    <a:bodyPr/>
                    <a:lstStyle/>
                    <a:p>
                      <a:r>
                        <a:rPr lang="en-US" sz="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 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FC89A50B-B5A2-4A38-B8FA-2C6024F14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3665" t="25498" r="3070" b="31175"/>
          <a:stretch/>
        </p:blipFill>
        <p:spPr bwMode="auto">
          <a:xfrm>
            <a:off x="9170972" y="2794190"/>
            <a:ext cx="2173203" cy="1400178"/>
          </a:xfrm>
          <a:prstGeom prst="rect">
            <a:avLst/>
          </a:prstGeom>
          <a:noFill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E0142D-19D0-42CE-A223-0D167D41A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4993" t="25522" r="6472" b="31193"/>
          <a:stretch/>
        </p:blipFill>
        <p:spPr bwMode="auto">
          <a:xfrm>
            <a:off x="9183419" y="4348696"/>
            <a:ext cx="1908558" cy="1294116"/>
          </a:xfrm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DFA9BB8-5508-4B3F-8B8F-89C22AB0981A}"/>
              </a:ext>
            </a:extLst>
          </p:cNvPr>
          <p:cNvSpPr txBox="1"/>
          <p:nvPr/>
        </p:nvSpPr>
        <p:spPr>
          <a:xfrm>
            <a:off x="9741189" y="4552052"/>
            <a:ext cx="757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GID4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220D4B-9D47-48BB-A15F-C63BEDBE3299}"/>
              </a:ext>
            </a:extLst>
          </p:cNvPr>
          <p:cNvSpPr txBox="1"/>
          <p:nvPr/>
        </p:nvSpPr>
        <p:spPr>
          <a:xfrm>
            <a:off x="9698306" y="2971650"/>
            <a:ext cx="800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CBLB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816AEB1-B4E3-40DB-AF26-BB21875CE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3968" t="27651" r="4784" b="31814"/>
          <a:stretch/>
        </p:blipFill>
        <p:spPr bwMode="auto">
          <a:xfrm>
            <a:off x="10388703" y="2758360"/>
            <a:ext cx="1218660" cy="750819"/>
          </a:xfrm>
          <a:prstGeom prst="rect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0F00E82-7972-47A6-ACD0-D30A591B0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4974" t="25820" r="2074" b="32194"/>
          <a:stretch/>
        </p:blipFill>
        <p:spPr bwMode="auto">
          <a:xfrm>
            <a:off x="10533006" y="4329348"/>
            <a:ext cx="1275727" cy="799178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F391C3A-A95A-4299-8FED-758B3359CCD8}"/>
              </a:ext>
            </a:extLst>
          </p:cNvPr>
          <p:cNvSpPr txBox="1"/>
          <p:nvPr/>
        </p:nvSpPr>
        <p:spPr>
          <a:xfrm flipH="1">
            <a:off x="9168598" y="5846168"/>
            <a:ext cx="30234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SPR K</a:t>
            </a:r>
            <a:r>
              <a:rPr lang="en-US" sz="1100" baseline="-25000" dirty="0"/>
              <a:t>D</a:t>
            </a:r>
            <a:r>
              <a:rPr lang="en-US" sz="1100" dirty="0"/>
              <a:t>– 7 µM</a:t>
            </a:r>
          </a:p>
          <a:p>
            <a:r>
              <a:rPr lang="en-US" sz="1100" dirty="0"/>
              <a:t>Binding percentage – </a:t>
            </a:r>
            <a:r>
              <a:rPr lang="en-US" sz="1100" dirty="0">
                <a:solidFill>
                  <a:srgbClr val="FF0000"/>
                </a:solidFill>
              </a:rPr>
              <a:t>27% </a:t>
            </a:r>
            <a:r>
              <a:rPr lang="en-US" sz="1100" dirty="0"/>
              <a:t>(</a:t>
            </a:r>
            <a:r>
              <a:rPr lang="en-US" sz="1100" dirty="0">
                <a:solidFill>
                  <a:srgbClr val="FF0000"/>
                </a:solidFill>
              </a:rPr>
              <a:t>low binder</a:t>
            </a:r>
            <a:r>
              <a:rPr lang="en-US" sz="1100" dirty="0"/>
              <a:t>)</a:t>
            </a:r>
          </a:p>
          <a:p>
            <a:r>
              <a:rPr lang="en-US" sz="1100" dirty="0"/>
              <a:t>Binding to non-related target (GID4): </a:t>
            </a:r>
          </a:p>
          <a:p>
            <a:r>
              <a:rPr lang="en-US" sz="1100" dirty="0"/>
              <a:t>SPR K</a:t>
            </a:r>
            <a:r>
              <a:rPr lang="en-US" sz="1100" baseline="-25000" dirty="0"/>
              <a:t>D</a:t>
            </a:r>
            <a:r>
              <a:rPr lang="en-US" sz="1100" dirty="0"/>
              <a:t> – 26 µM, </a:t>
            </a:r>
            <a:r>
              <a:rPr lang="en-US" sz="1100" dirty="0">
                <a:solidFill>
                  <a:srgbClr val="FF0000"/>
                </a:solidFill>
              </a:rPr>
              <a:t>29% </a:t>
            </a:r>
            <a:r>
              <a:rPr lang="en-US" sz="1100" dirty="0"/>
              <a:t>binding (</a:t>
            </a:r>
            <a:r>
              <a:rPr lang="en-US" sz="1100" dirty="0">
                <a:solidFill>
                  <a:srgbClr val="FF0000"/>
                </a:solidFill>
              </a:rPr>
              <a:t>low binder</a:t>
            </a:r>
            <a:r>
              <a:rPr lang="en-US" sz="1100" dirty="0"/>
              <a:t>)</a:t>
            </a:r>
          </a:p>
          <a:p>
            <a:r>
              <a:rPr lang="en-US" sz="1100" b="1" dirty="0"/>
              <a:t>A dubious SPR binding behavior is observed.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925596-78BE-456C-AE1F-52A1C9696C3F}"/>
              </a:ext>
            </a:extLst>
          </p:cNvPr>
          <p:cNvSpPr txBox="1"/>
          <p:nvPr/>
        </p:nvSpPr>
        <p:spPr>
          <a:xfrm>
            <a:off x="496356" y="4995754"/>
            <a:ext cx="35189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NMR binding with </a:t>
            </a:r>
            <a:r>
              <a:rPr lang="en-US" sz="1100" b="1" i="0" u="none" strike="noStrike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en-US" sz="11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F-Trp-labeled CBLB </a:t>
            </a:r>
            <a:r>
              <a:rPr lang="en-US" sz="1100" b="1" dirty="0">
                <a:solidFill>
                  <a:srgbClr val="00B050"/>
                </a:solidFill>
                <a:latin typeface="Calibri" panose="020F0502020204030204" pitchFamily="34" charset="0"/>
              </a:rPr>
              <a:t>confirmed!</a:t>
            </a:r>
            <a:endParaRPr lang="en-US" sz="1100" b="1" i="0" u="none" strike="no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AA937F-3731-4C70-BEC7-F62BE106FCF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2690" t="11450" r="8614" b="9131"/>
          <a:stretch/>
        </p:blipFill>
        <p:spPr>
          <a:xfrm>
            <a:off x="6896505" y="5743224"/>
            <a:ext cx="1452657" cy="110563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1A2F86E-DE29-457A-AD84-39C405C0664C}"/>
              </a:ext>
            </a:extLst>
          </p:cNvPr>
          <p:cNvSpPr txBox="1"/>
          <p:nvPr/>
        </p:nvSpPr>
        <p:spPr>
          <a:xfrm>
            <a:off x="5773695" y="5338187"/>
            <a:ext cx="19814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u="none" strike="noStrike" dirty="0">
                <a:effectLst/>
                <a:latin typeface="Calibri" panose="020F0502020204030204" pitchFamily="34" charset="0"/>
              </a:rPr>
              <a:t>QC data (UPLC</a:t>
            </a:r>
            <a:r>
              <a:rPr lang="en-US" sz="1200" b="1" dirty="0">
                <a:latin typeface="Calibri" panose="020F0502020204030204" pitchFamily="34" charset="0"/>
              </a:rPr>
              <a:t>-</a:t>
            </a:r>
            <a:r>
              <a:rPr lang="en-US" sz="1200" b="1" i="0" u="none" strike="noStrike" dirty="0">
                <a:effectLst/>
                <a:latin typeface="Calibri" panose="020F0502020204030204" pitchFamily="34" charset="0"/>
              </a:rPr>
              <a:t>MS analysis)</a:t>
            </a:r>
            <a:endParaRPr lang="en-US" sz="1200" b="1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9A5F08-966B-4C32-A287-ED15ECEA9600}"/>
              </a:ext>
            </a:extLst>
          </p:cNvPr>
          <p:cNvSpPr txBox="1"/>
          <p:nvPr/>
        </p:nvSpPr>
        <p:spPr>
          <a:xfrm>
            <a:off x="8076955" y="5949869"/>
            <a:ext cx="10940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</a:rPr>
              <a:t>Impurity % is higher</a:t>
            </a:r>
            <a:endParaRPr lang="en-US" sz="1100" b="1" i="0" u="none" strike="noStrike" dirty="0">
              <a:effectLst/>
              <a:latin typeface="Calibri" panose="020F050202020403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6BE7C2-32D0-49B2-A042-AF225EF0CCCF}"/>
              </a:ext>
            </a:extLst>
          </p:cNvPr>
          <p:cNvCxnSpPr>
            <a:cxnSpLocks/>
          </p:cNvCxnSpPr>
          <p:nvPr/>
        </p:nvCxnSpPr>
        <p:spPr>
          <a:xfrm flipH="1">
            <a:off x="7913255" y="6324283"/>
            <a:ext cx="287676" cy="290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CD0C09F-56E9-4892-BD9C-7F434BC27E56}"/>
              </a:ext>
            </a:extLst>
          </p:cNvPr>
          <p:cNvSpPr txBox="1"/>
          <p:nvPr/>
        </p:nvSpPr>
        <p:spPr>
          <a:xfrm>
            <a:off x="4240346" y="2310847"/>
            <a:ext cx="26574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FP %Control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µM – 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µM – 72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9C0006"/>
                </a:solidFill>
                <a:latin typeface="Calibri" panose="020F0502020204030204" pitchFamily="34" charset="0"/>
              </a:rPr>
              <a:t>10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µM – 95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47EB8-E6D1-A046-64B0-A4AE230544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4247" y="589304"/>
            <a:ext cx="2040909" cy="122454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23F142D-0A2F-4FF1-9018-FBF4D3F81162}"/>
              </a:ext>
            </a:extLst>
          </p:cNvPr>
          <p:cNvSpPr txBox="1"/>
          <p:nvPr/>
        </p:nvSpPr>
        <p:spPr>
          <a:xfrm>
            <a:off x="9183418" y="2281846"/>
            <a:ext cx="2842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*SPR was done with </a:t>
            </a: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CACHE4HI_</a:t>
            </a:r>
            <a:r>
              <a:rPr kumimoji="0" lang="en-US" sz="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1946_60 due to the contamination</a:t>
            </a:r>
            <a:r>
              <a:rPr lang="en-US" sz="800" dirty="0"/>
              <a:t> observed withCACHE3-HO_1946_25/resupplied parent.</a:t>
            </a:r>
          </a:p>
          <a:p>
            <a:r>
              <a:rPr lang="en-US" sz="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BBDF6-3F5C-7E1A-EF1C-D5EA4770CC6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3014" t="19101" r="28228" b="13242"/>
          <a:stretch/>
        </p:blipFill>
        <p:spPr>
          <a:xfrm>
            <a:off x="5220094" y="5730662"/>
            <a:ext cx="1452658" cy="1133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3B5096-C5FB-9469-A247-7944E0138728}"/>
              </a:ext>
            </a:extLst>
          </p:cNvPr>
          <p:cNvSpPr txBox="1"/>
          <p:nvPr/>
        </p:nvSpPr>
        <p:spPr>
          <a:xfrm>
            <a:off x="5337098" y="5618599"/>
            <a:ext cx="16853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CACHE4HI_1946_60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795FC-BAA4-02F8-5F52-A57C6FF271D5}"/>
              </a:ext>
            </a:extLst>
          </p:cNvPr>
          <p:cNvSpPr txBox="1"/>
          <p:nvPr/>
        </p:nvSpPr>
        <p:spPr>
          <a:xfrm>
            <a:off x="6955994" y="5624395"/>
            <a:ext cx="13523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CACHE4-HO_1946_25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0901E7C-A80F-DA75-0E28-79E812128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083413"/>
              </p:ext>
            </p:extLst>
          </p:nvPr>
        </p:nvGraphicFramePr>
        <p:xfrm>
          <a:off x="624133" y="2992362"/>
          <a:ext cx="3004735" cy="182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2" imgW="6545106" imgH="3975280" progId="Prism9.Document">
                  <p:embed/>
                </p:oleObj>
              </mc:Choice>
              <mc:Fallback>
                <p:oleObj name="Prism 9" r:id="rId12" imgW="6545106" imgH="3975280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0901E7C-A80F-DA75-0E28-79E8121286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4133" y="2992362"/>
                        <a:ext cx="3004735" cy="182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8D390B-101C-1EC5-133F-976C8316F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36705"/>
              </p:ext>
            </p:extLst>
          </p:nvPr>
        </p:nvGraphicFramePr>
        <p:xfrm>
          <a:off x="867952" y="2256269"/>
          <a:ext cx="2435606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683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8744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53179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65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849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849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93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86F024-34E6-4ECD-9446-53FDCAAB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085" y="763853"/>
            <a:ext cx="6638306" cy="2389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B9F136-AF3F-4EFA-8372-FE3800F9B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85" y="3153643"/>
            <a:ext cx="6638306" cy="2398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ABCA02-5183-4A4B-B8CF-45651376735B}"/>
              </a:ext>
            </a:extLst>
          </p:cNvPr>
          <p:cNvSpPr txBox="1"/>
          <p:nvPr/>
        </p:nvSpPr>
        <p:spPr>
          <a:xfrm>
            <a:off x="290015" y="763853"/>
            <a:ext cx="6093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CACHE4HI_1946_60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Tested analogs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2990D-107C-4A1D-A27B-7853FE8FCC6C}"/>
              </a:ext>
            </a:extLst>
          </p:cNvPr>
          <p:cNvSpPr txBox="1"/>
          <p:nvPr/>
        </p:nvSpPr>
        <p:spPr>
          <a:xfrm>
            <a:off x="4770085" y="721083"/>
            <a:ext cx="1067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FP, NMR and weak SPR  </a:t>
            </a:r>
          </a:p>
          <a:p>
            <a:r>
              <a:rPr lang="en-US" sz="800" dirty="0">
                <a:solidFill>
                  <a:srgbClr val="00B050"/>
                </a:solidFill>
              </a:rPr>
              <a:t>binding </a:t>
            </a:r>
          </a:p>
          <a:p>
            <a:r>
              <a:rPr lang="en-US" sz="800" dirty="0">
                <a:solidFill>
                  <a:srgbClr val="00B050"/>
                </a:solidFill>
              </a:rPr>
              <a:t>confirmed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7AA0C-C56E-430C-8142-043F354EBFF8}"/>
              </a:ext>
            </a:extLst>
          </p:cNvPr>
          <p:cNvSpPr txBox="1"/>
          <p:nvPr/>
        </p:nvSpPr>
        <p:spPr>
          <a:xfrm>
            <a:off x="4770084" y="3136612"/>
            <a:ext cx="1067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FP, NMR and weak SPR  </a:t>
            </a:r>
          </a:p>
          <a:p>
            <a:r>
              <a:rPr lang="en-US" sz="800" dirty="0">
                <a:solidFill>
                  <a:srgbClr val="00B050"/>
                </a:solidFill>
              </a:rPr>
              <a:t>binding </a:t>
            </a:r>
          </a:p>
          <a:p>
            <a:r>
              <a:rPr lang="en-US" sz="800" dirty="0">
                <a:solidFill>
                  <a:srgbClr val="00B050"/>
                </a:solidFill>
              </a:rPr>
              <a:t>confirmed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7B3B8-ADBB-4907-A13C-73A9AAD00725}"/>
              </a:ext>
            </a:extLst>
          </p:cNvPr>
          <p:cNvSpPr txBox="1"/>
          <p:nvPr/>
        </p:nvSpPr>
        <p:spPr>
          <a:xfrm>
            <a:off x="6096000" y="4296938"/>
            <a:ext cx="1067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FP, NMR and weak SPR  </a:t>
            </a:r>
          </a:p>
          <a:p>
            <a:r>
              <a:rPr lang="en-US" sz="800" dirty="0">
                <a:solidFill>
                  <a:srgbClr val="00B050"/>
                </a:solidFill>
              </a:rPr>
              <a:t>binding </a:t>
            </a:r>
          </a:p>
          <a:p>
            <a:r>
              <a:rPr lang="en-US" sz="800" dirty="0">
                <a:solidFill>
                  <a:srgbClr val="00B050"/>
                </a:solidFill>
              </a:rPr>
              <a:t>confirmed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A924A8-11C1-4067-ADFB-5897024F2BD2}"/>
              </a:ext>
            </a:extLst>
          </p:cNvPr>
          <p:cNvSpPr txBox="1"/>
          <p:nvPr/>
        </p:nvSpPr>
        <p:spPr>
          <a:xfrm>
            <a:off x="5467916" y="2412719"/>
            <a:ext cx="1067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 binding </a:t>
            </a:r>
          </a:p>
          <a:p>
            <a:r>
              <a:rPr lang="en-US" sz="800" dirty="0">
                <a:solidFill>
                  <a:srgbClr val="00B050"/>
                </a:solidFill>
              </a:rPr>
              <a:t>observed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AEB8C-C9BC-4DDA-97BF-9DEDE7CD96B5}"/>
              </a:ext>
            </a:extLst>
          </p:cNvPr>
          <p:cNvSpPr txBox="1"/>
          <p:nvPr/>
        </p:nvSpPr>
        <p:spPr>
          <a:xfrm>
            <a:off x="9410263" y="1305858"/>
            <a:ext cx="1067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B050"/>
                </a:solidFill>
              </a:rPr>
              <a:t>FP binding </a:t>
            </a:r>
          </a:p>
          <a:p>
            <a:r>
              <a:rPr lang="en-US" sz="800" dirty="0">
                <a:solidFill>
                  <a:srgbClr val="00B050"/>
                </a:solidFill>
              </a:rPr>
              <a:t>observed</a:t>
            </a:r>
          </a:p>
        </p:txBody>
      </p:sp>
    </p:spTree>
    <p:extLst>
      <p:ext uri="{BB962C8B-B14F-4D97-AF65-F5344CB8AC3E}">
        <p14:creationId xmlns:p14="http://schemas.microsoft.com/office/powerpoint/2010/main" val="353314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BC3EE-ABD3-8BDB-D44A-DA61B5AED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D5A8779-8D23-4896-AA80-C517843B8CC1}"/>
              </a:ext>
            </a:extLst>
          </p:cNvPr>
          <p:cNvSpPr/>
          <p:nvPr/>
        </p:nvSpPr>
        <p:spPr>
          <a:xfrm>
            <a:off x="0" y="925863"/>
            <a:ext cx="5104220" cy="5909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0CAEB-2387-D4AC-ED90-C40E79BC84C7}"/>
              </a:ext>
            </a:extLst>
          </p:cNvPr>
          <p:cNvSpPr txBox="1"/>
          <p:nvPr/>
        </p:nvSpPr>
        <p:spPr>
          <a:xfrm>
            <a:off x="574446" y="1386382"/>
            <a:ext cx="3836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FP %Control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µM – 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µM – 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µM – </a:t>
            </a: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102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C1653E-F086-35B0-F33C-5FF49F1F683B}"/>
              </a:ext>
            </a:extLst>
          </p:cNvPr>
          <p:cNvSpPr txBox="1"/>
          <p:nvPr/>
        </p:nvSpPr>
        <p:spPr>
          <a:xfrm>
            <a:off x="3600871" y="136275"/>
            <a:ext cx="448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CACHE4-HO_1946_36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AAD9B-2485-F006-7AED-AF6ABB694843}"/>
              </a:ext>
            </a:extLst>
          </p:cNvPr>
          <p:cNvSpPr txBox="1"/>
          <p:nvPr/>
        </p:nvSpPr>
        <p:spPr>
          <a:xfrm>
            <a:off x="926720" y="2589458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dose response/counter screen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4547F7-B6E7-79E2-56A6-BBC8113834D3}"/>
              </a:ext>
            </a:extLst>
          </p:cNvPr>
          <p:cNvGraphicFramePr>
            <a:graphicFrameLocks noGrp="1"/>
          </p:cNvGraphicFramePr>
          <p:nvPr/>
        </p:nvGraphicFramePr>
        <p:xfrm>
          <a:off x="1450594" y="3093720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&gt;100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EF14BD5-189A-86DF-A390-96475F864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7201" y="3655119"/>
          <a:ext cx="5131421" cy="306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51707" imgH="3975280" progId="Prism9.Document">
                  <p:embed/>
                </p:oleObj>
              </mc:Choice>
              <mc:Fallback>
                <p:oleObj name="Prism 9" r:id="rId2" imgW="6651707" imgH="3975280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EF14BD5-189A-86DF-A390-96475F864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7201" y="3655119"/>
                        <a:ext cx="5131421" cy="3066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7417610A-ABAC-4591-84FF-5CDF6EB8546F}"/>
              </a:ext>
            </a:extLst>
          </p:cNvPr>
          <p:cNvSpPr/>
          <p:nvPr/>
        </p:nvSpPr>
        <p:spPr>
          <a:xfrm>
            <a:off x="5166384" y="948331"/>
            <a:ext cx="7025616" cy="5909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61CC52-6E7A-4C70-8942-5D4E1DE33220}"/>
              </a:ext>
            </a:extLst>
          </p:cNvPr>
          <p:cNvSpPr/>
          <p:nvPr/>
        </p:nvSpPr>
        <p:spPr>
          <a:xfrm>
            <a:off x="3928122" y="919693"/>
            <a:ext cx="2270589" cy="121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A21884E-4D26-4279-84E3-A9E81567A2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5635" y="945983"/>
          <a:ext cx="1901483" cy="1159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380222" imgH="2060159" progId="ChemDraw.Document.6.0">
                  <p:embed/>
                </p:oleObj>
              </mc:Choice>
              <mc:Fallback>
                <p:oleObj name="CS ChemDraw Drawing" r:id="rId4" imgW="3380222" imgH="2060159" progId="ChemDraw.Document.6.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A21884E-4D26-4279-84E3-A9E81567A2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5635" y="945983"/>
                        <a:ext cx="1901483" cy="1159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00000000-0008-0000-0600-00002B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5424" t="26691" r="4458" b="32145"/>
          <a:stretch/>
        </p:blipFill>
        <p:spPr bwMode="auto">
          <a:xfrm>
            <a:off x="5439614" y="3099579"/>
            <a:ext cx="2146861" cy="1360111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4E2101-C53C-4C34-89F9-305169340208}"/>
              </a:ext>
            </a:extLst>
          </p:cNvPr>
          <p:cNvSpPr txBox="1"/>
          <p:nvPr/>
        </p:nvSpPr>
        <p:spPr>
          <a:xfrm flipH="1">
            <a:off x="7294226" y="5103674"/>
            <a:ext cx="3241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SPR K</a:t>
            </a:r>
            <a:r>
              <a:rPr lang="en-US" sz="1200" baseline="-25000" dirty="0"/>
              <a:t>D</a:t>
            </a:r>
            <a:r>
              <a:rPr lang="en-US" sz="1200" dirty="0"/>
              <a:t> – 19 µM </a:t>
            </a:r>
          </a:p>
          <a:p>
            <a:r>
              <a:rPr lang="en-US" sz="1200" dirty="0"/>
              <a:t>Binding percentage – </a:t>
            </a:r>
            <a:r>
              <a:rPr lang="en-US" sz="1200" dirty="0">
                <a:solidFill>
                  <a:srgbClr val="FF0000"/>
                </a:solidFill>
              </a:rPr>
              <a:t>24% </a:t>
            </a:r>
            <a:r>
              <a:rPr lang="en-US" sz="1200" dirty="0"/>
              <a:t>(</a:t>
            </a:r>
            <a:r>
              <a:rPr lang="en-US" sz="1200" dirty="0">
                <a:solidFill>
                  <a:srgbClr val="FF0000"/>
                </a:solidFill>
              </a:rPr>
              <a:t>low binder</a:t>
            </a:r>
            <a:r>
              <a:rPr lang="en-US" sz="1200" dirty="0"/>
              <a:t>)</a:t>
            </a:r>
          </a:p>
          <a:p>
            <a:r>
              <a:rPr lang="en-US" sz="1200" dirty="0"/>
              <a:t>CBLB Specificity – No</a:t>
            </a:r>
          </a:p>
          <a:p>
            <a:r>
              <a:rPr lang="en-US" sz="1200" dirty="0"/>
              <a:t>Binding percentage to non-related target (GID4) - SPR K</a:t>
            </a:r>
            <a:r>
              <a:rPr lang="en-US" sz="1200" baseline="-25000" dirty="0"/>
              <a:t>D</a:t>
            </a:r>
            <a:r>
              <a:rPr lang="en-US" sz="1200" dirty="0"/>
              <a:t> – 96 µM - </a:t>
            </a:r>
            <a:r>
              <a:rPr lang="en-US" sz="1200" dirty="0">
                <a:solidFill>
                  <a:srgbClr val="FF0000"/>
                </a:solidFill>
              </a:rPr>
              <a:t>29% </a:t>
            </a:r>
            <a:r>
              <a:rPr lang="en-US" sz="1200" dirty="0"/>
              <a:t>binding (</a:t>
            </a:r>
            <a:r>
              <a:rPr lang="en-US" sz="1200" dirty="0">
                <a:solidFill>
                  <a:srgbClr val="FF0000"/>
                </a:solidFill>
              </a:rPr>
              <a:t>low binder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b="1" dirty="0"/>
              <a:t>A dubious SPR binding behavior is observed. 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AFA57A-92AA-427D-88E1-ACCB26EC6129}"/>
              </a:ext>
            </a:extLst>
          </p:cNvPr>
          <p:cNvSpPr/>
          <p:nvPr/>
        </p:nvSpPr>
        <p:spPr>
          <a:xfrm>
            <a:off x="7927360" y="0"/>
            <a:ext cx="4264640" cy="2290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20A5C3-34B1-497D-9940-F606F1173528}"/>
              </a:ext>
            </a:extLst>
          </p:cNvPr>
          <p:cNvSpPr txBox="1"/>
          <p:nvPr/>
        </p:nvSpPr>
        <p:spPr>
          <a:xfrm>
            <a:off x="8788094" y="1985378"/>
            <a:ext cx="3032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30000" dirty="0">
                <a:effectLst/>
                <a:latin typeface="Calibri" panose="020F0502020204030204" pitchFamily="34" charset="0"/>
              </a:rPr>
              <a:t>19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 NMR confirmation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0E6E2-E2CE-49B8-867A-561CED7CB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9340" y="40540"/>
            <a:ext cx="2868401" cy="200289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8064059-3E82-496C-A5B4-13DB1335DA94}"/>
              </a:ext>
            </a:extLst>
          </p:cNvPr>
          <p:cNvSpPr txBox="1"/>
          <p:nvPr/>
        </p:nvSpPr>
        <p:spPr>
          <a:xfrm>
            <a:off x="11025757" y="683687"/>
            <a:ext cx="142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Binding confirmed!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000000-0008-0000-0600-00002C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7468" t="25245" r="4545" b="32154"/>
          <a:stretch/>
        </p:blipFill>
        <p:spPr bwMode="auto">
          <a:xfrm>
            <a:off x="8797566" y="3039496"/>
            <a:ext cx="2146861" cy="1441622"/>
          </a:xfrm>
          <a:prstGeom prst="rect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0000000-0008-0000-0700-00002C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4114" t="27871" r="5227" b="32687"/>
          <a:stretch/>
        </p:blipFill>
        <p:spPr bwMode="auto">
          <a:xfrm>
            <a:off x="10264404" y="2976018"/>
            <a:ext cx="1826911" cy="1102327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B1B60E-DA6F-44C4-A3D5-3DC904397C56}"/>
              </a:ext>
            </a:extLst>
          </p:cNvPr>
          <p:cNvSpPr txBox="1"/>
          <p:nvPr/>
        </p:nvSpPr>
        <p:spPr>
          <a:xfrm>
            <a:off x="9264428" y="3218670"/>
            <a:ext cx="1213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GID4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291316-8620-4559-8DA7-BA3727959B7D}"/>
              </a:ext>
            </a:extLst>
          </p:cNvPr>
          <p:cNvSpPr txBox="1"/>
          <p:nvPr/>
        </p:nvSpPr>
        <p:spPr>
          <a:xfrm>
            <a:off x="5768840" y="3218670"/>
            <a:ext cx="1213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CBLB</a:t>
            </a:r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0000000-0008-0000-0700-00002B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l="4114" t="25807" r="3517" b="32719"/>
          <a:stretch/>
        </p:blipFill>
        <p:spPr bwMode="auto">
          <a:xfrm>
            <a:off x="6705581" y="2841727"/>
            <a:ext cx="1886116" cy="1174545"/>
          </a:xfrm>
          <a:prstGeom prst="rect">
            <a:avLst/>
          </a:prstGeom>
          <a:noFill/>
        </p:spPr>
      </p:pic>
      <p:sp>
        <p:nvSpPr>
          <p:cNvPr id="34" name="Rectangle 16">
            <a:extLst>
              <a:ext uri="{FF2B5EF4-FFF2-40B4-BE49-F238E27FC236}">
                <a16:creationId xmlns:a16="http://schemas.microsoft.com/office/drawing/2014/main" id="{94C8A78A-DE35-4217-AFC0-B45E0F011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087" y="210741"/>
            <a:ext cx="20778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black - control 15 </a:t>
            </a:r>
            <a:r>
              <a:rPr lang="en-US" altLang="en-US" sz="900" dirty="0" err="1">
                <a:solidFill>
                  <a:srgbClr val="00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compound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red - 15 </a:t>
            </a:r>
            <a:r>
              <a:rPr lang="en-US" altLang="en-US" sz="900" dirty="0" err="1">
                <a:solidFill>
                  <a:srgbClr val="FF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compound + 25 </a:t>
            </a:r>
            <a:r>
              <a:rPr lang="en-US" altLang="en-US" sz="900" dirty="0" err="1">
                <a:solidFill>
                  <a:srgbClr val="FF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protein</a:t>
            </a:r>
          </a:p>
        </p:txBody>
      </p:sp>
    </p:spTree>
    <p:extLst>
      <p:ext uri="{BB962C8B-B14F-4D97-AF65-F5344CB8AC3E}">
        <p14:creationId xmlns:p14="http://schemas.microsoft.com/office/powerpoint/2010/main" val="224497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4C9BC-123D-D5D8-D86A-3D1324FC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C983F13-0153-FD4C-5F38-D8445843C0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88850"/>
          <a:ext cx="4990269" cy="296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51707" imgH="3956918" progId="Prism9.Document">
                  <p:embed/>
                </p:oleObj>
              </mc:Choice>
              <mc:Fallback>
                <p:oleObj name="Prism 9" r:id="rId2" imgW="6651707" imgH="3956918" progId="Prism9.Document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C983F13-0153-FD4C-5F38-D8445843C0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3888850"/>
                        <a:ext cx="4990269" cy="296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7E5260-C10C-D0C6-B526-57DF5F7B7324}"/>
              </a:ext>
            </a:extLst>
          </p:cNvPr>
          <p:cNvSpPr txBox="1"/>
          <p:nvPr/>
        </p:nvSpPr>
        <p:spPr>
          <a:xfrm>
            <a:off x="761007" y="1459841"/>
            <a:ext cx="3836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FP %Control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µM – 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µM – </a:t>
            </a: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93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µM – 93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DA9D7-86F3-D376-4455-B21DCAC8473D}"/>
              </a:ext>
            </a:extLst>
          </p:cNvPr>
          <p:cNvSpPr txBox="1"/>
          <p:nvPr/>
        </p:nvSpPr>
        <p:spPr>
          <a:xfrm>
            <a:off x="3437430" y="138665"/>
            <a:ext cx="448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CACHE4-HO_1946_41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1B6DE-5ED2-B795-C82B-2A91F136B192}"/>
              </a:ext>
            </a:extLst>
          </p:cNvPr>
          <p:cNvSpPr txBox="1"/>
          <p:nvPr/>
        </p:nvSpPr>
        <p:spPr>
          <a:xfrm>
            <a:off x="761008" y="2675582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dose response/counter screen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5BAAE7-0835-EBD6-EF21-8E0AD9DE5218}"/>
              </a:ext>
            </a:extLst>
          </p:cNvPr>
          <p:cNvGraphicFramePr>
            <a:graphicFrameLocks noGrp="1"/>
          </p:cNvGraphicFramePr>
          <p:nvPr/>
        </p:nvGraphicFramePr>
        <p:xfrm>
          <a:off x="1284882" y="3179844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72316D60-C549-4F1F-9A3A-F836B680BB75}"/>
              </a:ext>
            </a:extLst>
          </p:cNvPr>
          <p:cNvSpPr/>
          <p:nvPr/>
        </p:nvSpPr>
        <p:spPr>
          <a:xfrm>
            <a:off x="5166384" y="948331"/>
            <a:ext cx="7025616" cy="5909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744D75-841D-44BB-9AEB-F30978854A30}"/>
              </a:ext>
            </a:extLst>
          </p:cNvPr>
          <p:cNvSpPr/>
          <p:nvPr/>
        </p:nvSpPr>
        <p:spPr>
          <a:xfrm>
            <a:off x="0" y="941846"/>
            <a:ext cx="5104220" cy="5909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FDA93D-7C48-4D46-BEA6-F4F8C0B9A7AC}"/>
              </a:ext>
            </a:extLst>
          </p:cNvPr>
          <p:cNvSpPr/>
          <p:nvPr/>
        </p:nvSpPr>
        <p:spPr>
          <a:xfrm>
            <a:off x="3968925" y="952120"/>
            <a:ext cx="2270589" cy="121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16073AF-C861-4F5C-96F1-D3BF19B4E5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1057" y="955734"/>
          <a:ext cx="1988585" cy="103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949971" imgH="2060159" progId="ChemDraw.Document.6.0">
                  <p:embed/>
                </p:oleObj>
              </mc:Choice>
              <mc:Fallback>
                <p:oleObj name="CS ChemDraw Drawing" r:id="rId4" imgW="3949971" imgH="2060159" progId="ChemDraw.Document.6.0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16073AF-C861-4F5C-96F1-D3BF19B4E5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1057" y="955734"/>
                        <a:ext cx="1988585" cy="1037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CFD38FE-308E-485A-9BD8-D74CDA6F1124}"/>
              </a:ext>
            </a:extLst>
          </p:cNvPr>
          <p:cNvSpPr txBox="1"/>
          <p:nvPr/>
        </p:nvSpPr>
        <p:spPr>
          <a:xfrm flipH="1">
            <a:off x="7266862" y="5239005"/>
            <a:ext cx="328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SPR K</a:t>
            </a:r>
            <a:r>
              <a:rPr lang="en-US" sz="1200" baseline="-25000" dirty="0"/>
              <a:t>D</a:t>
            </a:r>
            <a:r>
              <a:rPr lang="en-US" sz="1200" dirty="0"/>
              <a:t>– 34 </a:t>
            </a:r>
            <a:r>
              <a:rPr lang="el-GR" sz="1200" dirty="0"/>
              <a:t>μ</a:t>
            </a:r>
            <a:r>
              <a:rPr lang="en-US" sz="1200" dirty="0"/>
              <a:t>M</a:t>
            </a:r>
          </a:p>
          <a:p>
            <a:r>
              <a:rPr lang="en-US" sz="1200" dirty="0"/>
              <a:t>Binding percentage – </a:t>
            </a:r>
            <a:r>
              <a:rPr lang="en-US" sz="1200" dirty="0">
                <a:solidFill>
                  <a:srgbClr val="FF0000"/>
                </a:solidFill>
              </a:rPr>
              <a:t>27% </a:t>
            </a:r>
            <a:r>
              <a:rPr lang="en-US" sz="1200" dirty="0"/>
              <a:t>(</a:t>
            </a:r>
            <a:r>
              <a:rPr lang="en-US" sz="1200" dirty="0">
                <a:solidFill>
                  <a:srgbClr val="FF0000"/>
                </a:solidFill>
              </a:rPr>
              <a:t>low binder</a:t>
            </a:r>
            <a:r>
              <a:rPr lang="en-US" sz="1200" dirty="0"/>
              <a:t>)</a:t>
            </a:r>
          </a:p>
          <a:p>
            <a:r>
              <a:rPr lang="en-US" sz="1200" dirty="0"/>
              <a:t>CBLB Specificity – N/A</a:t>
            </a:r>
          </a:p>
          <a:p>
            <a:r>
              <a:rPr lang="en-US" sz="1200" dirty="0"/>
              <a:t>Binding percentage to non-related target (GID4) - SPR K</a:t>
            </a:r>
            <a:r>
              <a:rPr lang="en-US" sz="1200" baseline="-25000" dirty="0"/>
              <a:t>D</a:t>
            </a:r>
            <a:r>
              <a:rPr lang="en-US" sz="1200" dirty="0"/>
              <a:t> – 241 µM –</a:t>
            </a:r>
            <a:r>
              <a:rPr lang="en-US" sz="1200" dirty="0">
                <a:solidFill>
                  <a:srgbClr val="FF0000"/>
                </a:solidFill>
              </a:rPr>
              <a:t>56% </a:t>
            </a:r>
            <a:r>
              <a:rPr lang="en-US" sz="1200" dirty="0"/>
              <a:t>binding.</a:t>
            </a:r>
          </a:p>
          <a:p>
            <a:endParaRPr lang="en-US" sz="1200" dirty="0"/>
          </a:p>
          <a:p>
            <a:r>
              <a:rPr lang="en-US" sz="1200" b="1" dirty="0"/>
              <a:t>A dubious SPR binding behavior is observed. </a:t>
            </a:r>
          </a:p>
          <a:p>
            <a:endParaRPr lang="en-US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000000-0008-0000-0600-000041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3248" t="25168" r="8706" b="32324"/>
          <a:stretch/>
        </p:blipFill>
        <p:spPr bwMode="auto">
          <a:xfrm>
            <a:off x="5280335" y="2952916"/>
            <a:ext cx="2402640" cy="1608760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000000-0008-0000-0700-000041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5220" t="26269" r="6177" b="31424"/>
          <a:stretch/>
        </p:blipFill>
        <p:spPr bwMode="auto">
          <a:xfrm>
            <a:off x="6839089" y="2976025"/>
            <a:ext cx="1880376" cy="1245239"/>
          </a:xfrm>
          <a:prstGeom prst="rect">
            <a:avLst/>
          </a:prstGeom>
          <a:noFill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6D383AE-3493-48EC-BB88-5554FFFCD16B}"/>
              </a:ext>
            </a:extLst>
          </p:cNvPr>
          <p:cNvSpPr/>
          <p:nvPr/>
        </p:nvSpPr>
        <p:spPr>
          <a:xfrm>
            <a:off x="7927360" y="-10274"/>
            <a:ext cx="4264640" cy="2290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010572-9BD0-471F-A2C0-E333AA3E6BCD}"/>
              </a:ext>
            </a:extLst>
          </p:cNvPr>
          <p:cNvSpPr txBox="1"/>
          <p:nvPr/>
        </p:nvSpPr>
        <p:spPr>
          <a:xfrm>
            <a:off x="8852782" y="1974634"/>
            <a:ext cx="3032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30000" dirty="0">
                <a:effectLst/>
                <a:latin typeface="Calibri" panose="020F0502020204030204" pitchFamily="34" charset="0"/>
              </a:rPr>
              <a:t>19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 NMR confirmation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ED8630-3900-455B-8F54-35AA9447C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0521" y="95180"/>
            <a:ext cx="2869446" cy="19586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2DF092-F46C-4116-BC5A-71BB32528011}"/>
              </a:ext>
            </a:extLst>
          </p:cNvPr>
          <p:cNvSpPr txBox="1"/>
          <p:nvPr/>
        </p:nvSpPr>
        <p:spPr>
          <a:xfrm>
            <a:off x="10823638" y="691297"/>
            <a:ext cx="142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Binding confirmed!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0000000-0008-0000-0600-000042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5024" t="25542" r="5254" b="32075"/>
          <a:stretch/>
        </p:blipFill>
        <p:spPr bwMode="auto">
          <a:xfrm>
            <a:off x="8895580" y="3060369"/>
            <a:ext cx="2250420" cy="1474387"/>
          </a:xfrm>
          <a:prstGeom prst="rect">
            <a:avLst/>
          </a:prstGeom>
          <a:noFill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000000-0008-0000-0700-000042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l="6906" t="26753" r="5255" b="32241"/>
          <a:stretch/>
        </p:blipFill>
        <p:spPr bwMode="auto">
          <a:xfrm>
            <a:off x="10235203" y="3032484"/>
            <a:ext cx="1923242" cy="1245238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97092B9-6756-498F-A2BF-65D5D2222451}"/>
              </a:ext>
            </a:extLst>
          </p:cNvPr>
          <p:cNvSpPr txBox="1"/>
          <p:nvPr/>
        </p:nvSpPr>
        <p:spPr>
          <a:xfrm>
            <a:off x="9240198" y="3185603"/>
            <a:ext cx="1354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GID4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1E3002-D7C8-4084-AAC8-53B3C26F44FB}"/>
              </a:ext>
            </a:extLst>
          </p:cNvPr>
          <p:cNvSpPr txBox="1"/>
          <p:nvPr/>
        </p:nvSpPr>
        <p:spPr>
          <a:xfrm>
            <a:off x="5860121" y="3205661"/>
            <a:ext cx="1354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CBLB</a:t>
            </a:r>
            <a:endParaRPr 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1CD2DAE8-571E-40F6-BEBA-3FD8767BB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643" y="187383"/>
            <a:ext cx="20778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black - control 15 </a:t>
            </a:r>
            <a:r>
              <a:rPr lang="en-US" altLang="en-US" sz="900" dirty="0" err="1">
                <a:solidFill>
                  <a:srgbClr val="00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compound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red - 15 </a:t>
            </a:r>
            <a:r>
              <a:rPr lang="en-US" altLang="en-US" sz="900" dirty="0" err="1">
                <a:solidFill>
                  <a:srgbClr val="FF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compound + 25 </a:t>
            </a:r>
            <a:r>
              <a:rPr lang="en-US" altLang="en-US" sz="900" dirty="0" err="1">
                <a:solidFill>
                  <a:srgbClr val="FF0000"/>
                </a:solidFill>
              </a:rPr>
              <a:t>μ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M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protein</a:t>
            </a:r>
          </a:p>
        </p:txBody>
      </p:sp>
    </p:spTree>
    <p:extLst>
      <p:ext uri="{BB962C8B-B14F-4D97-AF65-F5344CB8AC3E}">
        <p14:creationId xmlns:p14="http://schemas.microsoft.com/office/powerpoint/2010/main" val="66869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B06F4-0159-E767-8E6C-3350A7E6D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A3BC82B-3E97-7733-EA46-B94C1C806C77}"/>
              </a:ext>
            </a:extLst>
          </p:cNvPr>
          <p:cNvSpPr txBox="1"/>
          <p:nvPr/>
        </p:nvSpPr>
        <p:spPr>
          <a:xfrm>
            <a:off x="211236" y="1092683"/>
            <a:ext cx="3836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FP %Control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µM – </a:t>
            </a: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71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µM – 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µM – </a:t>
            </a: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95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C000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364ED-98B8-D45C-FA86-75E4D14929FA}"/>
              </a:ext>
            </a:extLst>
          </p:cNvPr>
          <p:cNvSpPr txBox="1"/>
          <p:nvPr/>
        </p:nvSpPr>
        <p:spPr>
          <a:xfrm>
            <a:off x="307145" y="225584"/>
            <a:ext cx="448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CACHE4-HO_1946_33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89150-6AA0-A632-B65C-0C9C3CCCE861}"/>
              </a:ext>
            </a:extLst>
          </p:cNvPr>
          <p:cNvSpPr txBox="1"/>
          <p:nvPr/>
        </p:nvSpPr>
        <p:spPr>
          <a:xfrm>
            <a:off x="473200" y="2681903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dose response/counter screen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C093A1-2583-CB03-C209-3EC020373EE5}"/>
              </a:ext>
            </a:extLst>
          </p:cNvPr>
          <p:cNvGraphicFramePr>
            <a:graphicFrameLocks noGrp="1"/>
          </p:cNvGraphicFramePr>
          <p:nvPr/>
        </p:nvGraphicFramePr>
        <p:xfrm>
          <a:off x="997074" y="3186165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DC78BEA-FE13-01B8-F7F8-D2825BCBB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5052"/>
              </p:ext>
            </p:extLst>
          </p:nvPr>
        </p:nvGraphicFramePr>
        <p:xfrm>
          <a:off x="211236" y="4003223"/>
          <a:ext cx="4098875" cy="2449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51707" imgH="3975280" progId="Prism9.Document">
                  <p:embed/>
                </p:oleObj>
              </mc:Choice>
              <mc:Fallback>
                <p:oleObj name="Prism 9" r:id="rId2" imgW="6651707" imgH="3975280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DC78BEA-FE13-01B8-F7F8-D2825BCBB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1236" y="4003223"/>
                        <a:ext cx="4098875" cy="2449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9D48DAB9-9557-40B4-A2BB-211E60B3C4DB}"/>
              </a:ext>
            </a:extLst>
          </p:cNvPr>
          <p:cNvSpPr/>
          <p:nvPr/>
        </p:nvSpPr>
        <p:spPr>
          <a:xfrm>
            <a:off x="0" y="948331"/>
            <a:ext cx="6096000" cy="5909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97A4BB-F47B-4E44-A2C1-BDB80DBB839B}"/>
              </a:ext>
            </a:extLst>
          </p:cNvPr>
          <p:cNvSpPr/>
          <p:nvPr/>
        </p:nvSpPr>
        <p:spPr>
          <a:xfrm>
            <a:off x="3823915" y="952120"/>
            <a:ext cx="2270589" cy="121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8021FC9-6A34-42E7-9443-1D8826660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53178"/>
              </p:ext>
            </p:extLst>
          </p:nvPr>
        </p:nvGraphicFramePr>
        <p:xfrm>
          <a:off x="4154222" y="1031508"/>
          <a:ext cx="1835704" cy="113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340371" imgH="2060159" progId="ChemDraw.Document.6.0">
                  <p:embed/>
                </p:oleObj>
              </mc:Choice>
              <mc:Fallback>
                <p:oleObj name="CS ChemDraw Drawing" r:id="rId4" imgW="3340371" imgH="2060159" progId="ChemDraw.Document.6.0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68021FC9-6A34-42E7-9443-1D8826660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4222" y="1031508"/>
                        <a:ext cx="1835704" cy="1132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6763670-9667-4AA5-AE01-1BE344C7D13F}"/>
              </a:ext>
            </a:extLst>
          </p:cNvPr>
          <p:cNvSpPr txBox="1"/>
          <p:nvPr/>
        </p:nvSpPr>
        <p:spPr>
          <a:xfrm>
            <a:off x="6701224" y="176968"/>
            <a:ext cx="448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CACHE4-HO_1946_26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21ABC5-D3D0-4761-9637-39C4AF63C708}"/>
              </a:ext>
            </a:extLst>
          </p:cNvPr>
          <p:cNvSpPr txBox="1"/>
          <p:nvPr/>
        </p:nvSpPr>
        <p:spPr>
          <a:xfrm>
            <a:off x="6446637" y="1138478"/>
            <a:ext cx="3836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FP %Control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µM – 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µM – 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9C0006"/>
                </a:solidFill>
                <a:latin typeface="Calibri" panose="020F0502020204030204" pitchFamily="34" charset="0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µM – 95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74821F-5F37-4FFA-9B52-821B62AFD7B1}"/>
              </a:ext>
            </a:extLst>
          </p:cNvPr>
          <p:cNvSpPr/>
          <p:nvPr/>
        </p:nvSpPr>
        <p:spPr>
          <a:xfrm>
            <a:off x="6094504" y="948331"/>
            <a:ext cx="6097496" cy="5909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386CD9-9ED7-4913-8C4D-D31D18F327C3}"/>
              </a:ext>
            </a:extLst>
          </p:cNvPr>
          <p:cNvSpPr/>
          <p:nvPr/>
        </p:nvSpPr>
        <p:spPr>
          <a:xfrm>
            <a:off x="9906387" y="950967"/>
            <a:ext cx="2270589" cy="121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60EA5ABC-7358-4F3B-ADC5-FAF9B631D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61953"/>
              </p:ext>
            </p:extLst>
          </p:nvPr>
        </p:nvGraphicFramePr>
        <p:xfrm>
          <a:off x="10155371" y="948331"/>
          <a:ext cx="1808731" cy="1115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340371" imgH="2060159" progId="ChemDraw.Document.6.0">
                  <p:embed/>
                </p:oleObj>
              </mc:Choice>
              <mc:Fallback>
                <p:oleObj name="CS ChemDraw Drawing" r:id="rId6" imgW="3340371" imgH="2060159" progId="ChemDraw.Document.6.0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60EA5ABC-7358-4F3B-ADC5-FAF9B631D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55371" y="948331"/>
                        <a:ext cx="1808731" cy="1115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9FF6F6E9-790D-498D-9011-F4DA9E3BE3CD}"/>
              </a:ext>
            </a:extLst>
          </p:cNvPr>
          <p:cNvSpPr txBox="1"/>
          <p:nvPr/>
        </p:nvSpPr>
        <p:spPr>
          <a:xfrm>
            <a:off x="6782087" y="2713169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dose response/counter screen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E686B9A-5E6E-49C0-9F68-A586A4FB5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3594"/>
              </p:ext>
            </p:extLst>
          </p:nvPr>
        </p:nvGraphicFramePr>
        <p:xfrm>
          <a:off x="7110802" y="3182296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4C5E3A30-7AF5-47A3-B43E-5D2D00645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9057"/>
              </p:ext>
            </p:extLst>
          </p:nvPr>
        </p:nvGraphicFramePr>
        <p:xfrm>
          <a:off x="6197427" y="4052446"/>
          <a:ext cx="4421571" cy="264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8" imgW="6651707" imgH="3975280" progId="Prism9.Document">
                  <p:embed/>
                </p:oleObj>
              </mc:Choice>
              <mc:Fallback>
                <p:oleObj name="Prism 9" r:id="rId8" imgW="6651707" imgH="3975280" progId="Prism9.Document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4C5E3A30-7AF5-47A3-B43E-5D2D00645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97427" y="4052446"/>
                        <a:ext cx="4421571" cy="2642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735815FE-6EE9-40AB-A1DB-E17A5D3669A2}"/>
              </a:ext>
            </a:extLst>
          </p:cNvPr>
          <p:cNvSpPr txBox="1"/>
          <p:nvPr/>
        </p:nvSpPr>
        <p:spPr>
          <a:xfrm flipH="1">
            <a:off x="2743788" y="6437864"/>
            <a:ext cx="383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No evidence of binding by SPR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8751F4-67AE-4376-A1B6-B2DEE71DF746}"/>
              </a:ext>
            </a:extLst>
          </p:cNvPr>
          <p:cNvSpPr txBox="1"/>
          <p:nvPr/>
        </p:nvSpPr>
        <p:spPr>
          <a:xfrm flipH="1">
            <a:off x="8769535" y="6447003"/>
            <a:ext cx="383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No evidence of binding by SPR</a:t>
            </a:r>
          </a:p>
        </p:txBody>
      </p:sp>
    </p:spTree>
    <p:extLst>
      <p:ext uri="{BB962C8B-B14F-4D97-AF65-F5344CB8AC3E}">
        <p14:creationId xmlns:p14="http://schemas.microsoft.com/office/powerpoint/2010/main" val="294111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11304</TotalTime>
  <Words>2791</Words>
  <Application>Microsoft Macintosh PowerPoint</Application>
  <PresentationFormat>Widescreen</PresentationFormat>
  <Paragraphs>568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Office Theme</vt:lpstr>
      <vt:lpstr>Prism 9</vt:lpstr>
      <vt:lpstr>CS ChemDraw Drawing</vt:lpstr>
      <vt:lpstr>CACHE#4 – Casitas B-lineage Lymphoma B (CBL-B) Participant 1946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CACHE#4 – Casitas B-lineage Lymphoma B (CBL-B) Participant 1948 </vt:lpstr>
      <vt:lpstr>PowerPoint Presentation</vt:lpstr>
      <vt:lpstr>PowerPoint Presentation</vt:lpstr>
      <vt:lpstr>CACHE#4 – Casitas B-lineage Lymphoma B (CBL-B) Participant 1954 </vt:lpstr>
      <vt:lpstr>PowerPoint Presentation</vt:lpstr>
      <vt:lpstr>CACHE#4 – Casitas B-lineage Lymphoma B (CBL-B) Participant 1955 </vt:lpstr>
      <vt:lpstr>PowerPoint Presentation</vt:lpstr>
      <vt:lpstr>PowerPoint Presentation</vt:lpstr>
      <vt:lpstr>PowerPoint Presentation</vt:lpstr>
      <vt:lpstr>CACHE#4 – Casitas B-lineage Lymphoma B (CBL-B) Participant 1957 </vt:lpstr>
      <vt:lpstr>PowerPoint Presentation</vt:lpstr>
      <vt:lpstr>CACHE#4 – Casitas B-lineage Lymphoma B (CBL-B) Participant 1958 </vt:lpstr>
      <vt:lpstr>PowerPoint Presentation</vt:lpstr>
      <vt:lpstr>CACHE#4 – Casitas B-lineage Lymphoma B (CBL-B) Participant 1962 </vt:lpstr>
      <vt:lpstr>PowerPoint Presentation</vt:lpstr>
      <vt:lpstr>PowerPoint Presentation</vt:lpstr>
      <vt:lpstr>PowerPoint Presentation</vt:lpstr>
      <vt:lpstr>CACHE#4 – Casitas B-lineage Lymphoma B (CBL-B) Participant 1963 </vt:lpstr>
      <vt:lpstr>PowerPoint Presentation</vt:lpstr>
      <vt:lpstr>PowerPoint Presentation</vt:lpstr>
      <vt:lpstr>CACHE#4 – Casitas B-lineage Lymphoma B (CBL-B) Participant 1974 </vt:lpstr>
      <vt:lpstr>PowerPoint Presentation</vt:lpstr>
      <vt:lpstr>CACHE#4 – Casitas B-lineage Lymphoma B (CBL-B) Participant 2117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Madhushika Silva</dc:creator>
  <cp:lastModifiedBy>Matthieu Schapira</cp:lastModifiedBy>
  <cp:revision>156</cp:revision>
  <dcterms:created xsi:type="dcterms:W3CDTF">2025-02-10T17:02:14Z</dcterms:created>
  <dcterms:modified xsi:type="dcterms:W3CDTF">2025-06-08T22:56:33Z</dcterms:modified>
</cp:coreProperties>
</file>