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482" r:id="rId2"/>
    <p:sldId id="348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17C87-1590-4D11-9476-2164E55B7EBD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EC5136-D78D-40FC-A880-EBECC8701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5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7588E-4E81-8A1E-BF09-1D0BEB63F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F1EC6-B0DD-B008-4FCD-91B5F597F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3DFE9-7640-0942-8E61-B68819B6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43645-74D6-8105-ED02-8218F4BA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89449-A180-20D6-647C-D7D917783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9AD2-7B94-B9EC-1106-34D5ABC1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D0F8E-3625-01E9-6648-5B0E26C99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57182-D40E-76ED-50B9-6760F54AA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11000-6FC3-8327-532C-D91701986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B1730-A9F6-5A1C-80AA-E87B3F643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6F554-294C-E04D-5676-B8D3B4F2A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A900C-6EC3-54DB-802A-2FEBC61B4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58215-BAC4-2903-25DB-96CEFBF2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8F0FF-B7DF-1545-C731-C8ABD9B1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88130-0ED0-53D1-FA2A-9944716BC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00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>
  <p:cSld name="Default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37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99120-EBE6-9DC8-F612-92A5908E0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E6946-7313-F464-A71E-296553DFD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13B94-5B02-2FD8-ADC3-8D2129DBF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E8F49-CF4B-941C-7008-A08265E39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00A10-7B53-1422-5125-E6FFBDFF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9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2E728-D70A-DAD1-D591-9EABA1987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F8938-9F31-4F9F-29EF-0431994EB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36C04-9636-C0D4-33E0-E80E9EA47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5233F-BE66-EE15-058E-368CB2FFD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1C328-1A9F-DE2E-17A3-56012DACA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41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FFDE3-9190-4181-425B-D498972C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081EB-6410-2E44-2718-EE8188757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D75170-BECD-5CAA-45A0-25FDCAB72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5D174-FF33-26BF-C9FC-19984107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06C5A-31BD-C101-11EC-3A54512C6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1E0D7-FC6C-78C5-4363-FF9C5DA3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1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195E3-BFC3-E63A-7462-C18A97E8E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BA334-EC34-2EB2-2101-BC1794763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EAD05-3334-A318-4E82-A798AC26A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473999-A6F2-62FF-F63A-E4847E050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23CEF9-68D7-1015-7B23-C97DBC39A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342BB1-9CE0-E4D6-7EC2-9395C206C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73626E-D754-4801-83C0-E48CE5D12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A0863C-C8C5-DD82-BA1E-6F1945AB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1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FD174-D68D-8206-2FF2-99C7FCC43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193883-290E-7A5C-68DD-3A754FC20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D386C4-064A-2618-4B7E-DD292BAC9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190EEB-DDDE-BBA6-CEFF-9B847BF90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6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C7A21F-DC20-9EC3-B946-24DDE545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8FD4CF-3525-398D-ACAF-704B1D842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62D44-FFC7-F8E4-0669-60DCAD5A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09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17D0D-226A-DA55-AADF-9714A66D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BA764-0F7E-EBCB-CD61-8E5C13057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94C3B0-CA5A-34DC-622D-DCCC320D8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6EC48-612D-9082-7555-8A538CE59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FC64F-FE9E-EDE9-1A58-C582D20AC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13C8C-7626-7D21-432C-00368716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4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4767-C8CA-1B4F-2912-6CB08DC8E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0B16F4-74A8-5A2D-CE28-1ED7E62C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90AB7-D4EB-B244-8C5C-317D88867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DEDA8-8503-ED94-46C2-E255DDB3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C72F42-1A0C-081D-C6E1-1111C85D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7E42D-1CCA-D736-E5C3-B408CD4EC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92B05A-7472-F6FF-DCC2-3CED14205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1AE50-7D08-41EA-C8D8-5654E9676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39D29-C2A4-D504-9B94-2FD26D70E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2C321C-6FBD-4218-989E-E6F94C3D817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51F5D-CEED-ECFD-3B95-B8A9C0A70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BB9DA-5C24-03E8-4426-DA6057BC9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2CC70A-E1A8-4101-8401-8CA876BE2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0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4333F8-AD9A-721F-3EA4-870126552514}"/>
              </a:ext>
            </a:extLst>
          </p:cNvPr>
          <p:cNvSpPr txBox="1"/>
          <p:nvPr/>
        </p:nvSpPr>
        <p:spPr>
          <a:xfrm>
            <a:off x="250257" y="443567"/>
            <a:ext cx="11691486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Experimental details: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rgbClr val="221E1F"/>
                </a:solidFill>
              </a:rPr>
              <a:t>Assay readout: </a:t>
            </a:r>
            <a:r>
              <a:rPr lang="en-US" sz="1700" dirty="0"/>
              <a:t>Intracellular cAMP levels are quantified using a cAMP </a:t>
            </a:r>
            <a:r>
              <a:rPr lang="en-US" sz="1700" i="0" u="none" strike="noStrike" baseline="0" dirty="0" err="1">
                <a:solidFill>
                  <a:srgbClr val="221E1F"/>
                </a:solidFill>
              </a:rPr>
              <a:t>GloSensor</a:t>
            </a:r>
            <a:r>
              <a:rPr lang="en-US" sz="1700" i="0" u="none" strike="noStrike" baseline="0" dirty="0">
                <a:solidFill>
                  <a:srgbClr val="221E1F"/>
                </a:solidFill>
              </a:rPr>
              <a:t>™ cAMP Assay (Promega)</a:t>
            </a:r>
          </a:p>
          <a:p>
            <a:pPr algn="l"/>
            <a:r>
              <a:rPr lang="en-US" sz="1700" dirty="0"/>
              <a:t> and MCHR1 antagonist potency is determined by measuring the reversal of MCH-mediated cAMP inhibition  in cells stimulated with isoproterenol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rgbClr val="221E1F"/>
                </a:solidFill>
              </a:rPr>
              <a:t>Assay protocol: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221E1F"/>
                </a:solidFill>
              </a:rPr>
              <a:t>Day 1: 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rgbClr val="221E1F"/>
                </a:solidFill>
              </a:rPr>
              <a:t>Co-transfect HEK293T cells with </a:t>
            </a:r>
            <a:r>
              <a:rPr lang="en-US" sz="1700" i="0" u="none" strike="noStrike" baseline="0" dirty="0" err="1">
                <a:solidFill>
                  <a:srgbClr val="221E1F"/>
                </a:solidFill>
              </a:rPr>
              <a:t>pGloSensor</a:t>
            </a:r>
            <a:r>
              <a:rPr lang="en-US" sz="1700" i="0" u="none" strike="noStrike" baseline="0" dirty="0">
                <a:solidFill>
                  <a:srgbClr val="221E1F"/>
                </a:solidFill>
              </a:rPr>
              <a:t>™-22F cAMP  and MCHR1 plasmid at  and </a:t>
            </a:r>
            <a:r>
              <a:rPr lang="en-US" sz="1700" i="0" u="none" strike="noStrike" baseline="0" dirty="0" err="1">
                <a:solidFill>
                  <a:srgbClr val="221E1F"/>
                </a:solidFill>
              </a:rPr>
              <a:t>pGloSensor</a:t>
            </a:r>
            <a:r>
              <a:rPr lang="en-US" sz="1700" i="0" u="none" strike="noStrike" baseline="0" dirty="0">
                <a:solidFill>
                  <a:srgbClr val="221E1F"/>
                </a:solidFill>
              </a:rPr>
              <a:t>™-22F cAMP and carrier plasmid at ratio 2:8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221E1F"/>
                </a:solidFill>
              </a:rPr>
              <a:t> Day 2: 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rgbClr val="221E1F"/>
                </a:solidFill>
              </a:rPr>
              <a:t>Detach cells with </a:t>
            </a:r>
            <a:r>
              <a:rPr lang="en-US" sz="1700" dirty="0" err="1">
                <a:solidFill>
                  <a:srgbClr val="221E1F"/>
                </a:solidFill>
              </a:rPr>
              <a:t>Accutase</a:t>
            </a:r>
            <a:r>
              <a:rPr lang="en-US" sz="1700" dirty="0">
                <a:solidFill>
                  <a:srgbClr val="221E1F"/>
                </a:solidFill>
              </a:rPr>
              <a:t> to preserve receptor extracellular epitopes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rgbClr val="221E1F"/>
                </a:solidFill>
              </a:rPr>
              <a:t>Resuspend in assay buffer: CO2-independent medium (no phenol red), 1 % dialyzed FBS, 2 % </a:t>
            </a:r>
            <a:r>
              <a:rPr lang="en-US" sz="1700" i="0" u="none" strike="noStrike" baseline="0" dirty="0" err="1">
                <a:solidFill>
                  <a:srgbClr val="221E1F"/>
                </a:solidFill>
              </a:rPr>
              <a:t>GloSensor</a:t>
            </a:r>
            <a:r>
              <a:rPr lang="en-US" sz="1700" i="0" u="none" strike="noStrike" baseline="0" dirty="0">
                <a:solidFill>
                  <a:srgbClr val="221E1F"/>
                </a:solidFill>
              </a:rPr>
              <a:t>™ cAMP Reagent to 5e5 cells/ml density. Incubate for 1 h at RT.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rgbClr val="221E1F"/>
                </a:solidFill>
              </a:rPr>
              <a:t>Add compounds (do not exceed 1 % final DMSO concentration), including control antagonist GW-803430.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rgbClr val="221E1F"/>
                </a:solidFill>
              </a:rPr>
              <a:t>Transfer cells to a 384-well white plate (20 </a:t>
            </a:r>
            <a:r>
              <a:rPr lang="en-US" sz="1700" dirty="0" err="1">
                <a:solidFill>
                  <a:srgbClr val="221E1F"/>
                </a:solidFill>
              </a:rPr>
              <a:t>μl</a:t>
            </a:r>
            <a:r>
              <a:rPr lang="en-US" sz="1700" dirty="0">
                <a:solidFill>
                  <a:srgbClr val="221E1F"/>
                </a:solidFill>
              </a:rPr>
              <a:t>/well) in quadruplicates and incubate 20 min at RT.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rgbClr val="221E1F"/>
                </a:solidFill>
              </a:rPr>
              <a:t>Add MCH (final 10 </a:t>
            </a:r>
            <a:r>
              <a:rPr lang="en-US" sz="1700" dirty="0" err="1">
                <a:solidFill>
                  <a:srgbClr val="221E1F"/>
                </a:solidFill>
              </a:rPr>
              <a:t>nM</a:t>
            </a:r>
            <a:r>
              <a:rPr lang="en-US" sz="1700" dirty="0">
                <a:solidFill>
                  <a:srgbClr val="221E1F"/>
                </a:solidFill>
              </a:rPr>
              <a:t>) and isoproterenol (100 </a:t>
            </a:r>
            <a:r>
              <a:rPr lang="en-US" sz="1700" dirty="0" err="1">
                <a:solidFill>
                  <a:srgbClr val="221E1F"/>
                </a:solidFill>
              </a:rPr>
              <a:t>nM</a:t>
            </a:r>
            <a:r>
              <a:rPr lang="en-US" sz="1700" dirty="0">
                <a:solidFill>
                  <a:srgbClr val="221E1F"/>
                </a:solidFill>
              </a:rPr>
              <a:t>). Read every 2-3 min. Maximal activity @ 10 min.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68523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99F76C-76A9-BD34-5B5B-4BF4EC091145}"/>
              </a:ext>
            </a:extLst>
          </p:cNvPr>
          <p:cNvSpPr txBox="1"/>
          <p:nvPr/>
        </p:nvSpPr>
        <p:spPr>
          <a:xfrm>
            <a:off x="608881" y="509395"/>
            <a:ext cx="47651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MCH showed Gi agonist activity for MCHR1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FA6F75-1597-B001-1645-B85330EDA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81" y="878727"/>
            <a:ext cx="3835400" cy="2698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A05130-656C-47BC-5D59-8D3F0FE95631}"/>
              </a:ext>
            </a:extLst>
          </p:cNvPr>
          <p:cNvSpPr txBox="1"/>
          <p:nvPr/>
        </p:nvSpPr>
        <p:spPr>
          <a:xfrm>
            <a:off x="2020738" y="-15943"/>
            <a:ext cx="1102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The MCHR1 antagonists were tested for antagonist activity against 10 </a:t>
            </a:r>
            <a:r>
              <a:rPr lang="en-US" b="1" dirty="0" err="1"/>
              <a:t>nM</a:t>
            </a:r>
            <a:r>
              <a:rPr lang="en-US" b="1" dirty="0"/>
              <a:t> MCH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A6F765-C1B4-A2CD-8207-A24A8890D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83" y="829173"/>
            <a:ext cx="3835400" cy="2711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1C0F0B-80EA-7610-53D2-2EE9A6270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191" y="3429000"/>
            <a:ext cx="9886950" cy="3683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2E2E8A-674B-5AFC-A644-E2F02D5F1C4A}"/>
              </a:ext>
            </a:extLst>
          </p:cNvPr>
          <p:cNvSpPr txBox="1"/>
          <p:nvPr/>
        </p:nvSpPr>
        <p:spPr>
          <a:xfrm>
            <a:off x="6890496" y="475326"/>
            <a:ext cx="45998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GW-803430 exhibited antagonist activity with an IC₅₀ of 1.9 </a:t>
            </a:r>
            <a:r>
              <a:rPr lang="en-US" dirty="0" err="1"/>
              <a:t>nM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F34644-69C6-FB76-541C-12452BF4D856}"/>
              </a:ext>
            </a:extLst>
          </p:cNvPr>
          <p:cNvSpPr txBox="1"/>
          <p:nvPr/>
        </p:nvSpPr>
        <p:spPr>
          <a:xfrm>
            <a:off x="2157047" y="3759624"/>
            <a:ext cx="7620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*          *   *  *   *    *  *     *   *            *              *     *    *           *     *                   *  *          *   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7DE0F-7349-8251-B4E3-4786938E98B3}"/>
              </a:ext>
            </a:extLst>
          </p:cNvPr>
          <p:cNvSpPr txBox="1"/>
          <p:nvPr/>
        </p:nvSpPr>
        <p:spPr>
          <a:xfrm>
            <a:off x="174511" y="436846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099E69-24DC-0888-5574-5B2C45519837}"/>
              </a:ext>
            </a:extLst>
          </p:cNvPr>
          <p:cNvSpPr txBox="1"/>
          <p:nvPr/>
        </p:nvSpPr>
        <p:spPr>
          <a:xfrm>
            <a:off x="360776" y="4363752"/>
            <a:ext cx="887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antagonist</a:t>
            </a:r>
          </a:p>
        </p:txBody>
      </p:sp>
    </p:spTree>
    <p:extLst>
      <p:ext uri="{BB962C8B-B14F-4D97-AF65-F5344CB8AC3E}">
        <p14:creationId xmlns:p14="http://schemas.microsoft.com/office/powerpoint/2010/main" val="456722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8700</TotalTime>
  <Words>236</Words>
  <Application>Microsoft Macintosh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Courier New</vt:lpstr>
      <vt:lpstr>Office Theme</vt:lpstr>
      <vt:lpstr>PowerPoint Presentation</vt:lpstr>
      <vt:lpstr>PowerPoint Presentation</vt:lpstr>
    </vt:vector>
  </TitlesOfParts>
  <Company>SGC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Magdalena Szewczyk</dc:creator>
  <cp:lastModifiedBy>Matthieu Schapira</cp:lastModifiedBy>
  <cp:revision>13</cp:revision>
  <dcterms:created xsi:type="dcterms:W3CDTF">2026-06-16T19:50:58Z</dcterms:created>
  <dcterms:modified xsi:type="dcterms:W3CDTF">2026-07-22T18:54:24Z</dcterms:modified>
</cp:coreProperties>
</file>