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73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47"/>
    <p:restoredTop sz="96192"/>
  </p:normalViewPr>
  <p:slideViewPr>
    <p:cSldViewPr snapToGrid="0">
      <p:cViewPr varScale="1">
        <p:scale>
          <a:sx n="64" d="100"/>
          <a:sy n="64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C100D-E5F6-2D43-AE44-356472222CFD}" type="datetimeFigureOut">
              <a:rPr lang="en-CA" smtClean="0"/>
              <a:t>2025-05-30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9B995-F26D-4C40-B2CB-E67EC1B2AB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1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87CC-7A55-7535-44E9-A7065F470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746F8C-2848-6BB0-C3DC-B91A9AD0AF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D190A-6513-0217-A765-A37A3DB0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9433-2DA0-EB47-82D5-E25067445AED}" type="datetime1">
              <a:rPr lang="en-CA" smtClean="0"/>
              <a:t>2025-05-30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25911-9F13-7C71-9043-4758743AC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491AB-D9FD-EA7E-2064-19630B905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9502-1119-A04F-AB17-ABF0C2504B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2919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8C2D-319F-3FCA-E11E-8AEAAD958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02F885-8C93-5E5D-1B5C-F22B538C4E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65508-6A39-5F31-9E2E-7E43503CD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FFFC-42E5-0549-BD5F-BE8F77D6FAD9}" type="datetime1">
              <a:rPr lang="en-CA" smtClean="0"/>
              <a:t>2025-05-30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41311-430A-20D2-34EF-1476FA8A4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9E2CC-1AC9-6CE1-F6A0-E982DFE73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9502-1119-A04F-AB17-ABF0C2504B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6969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CABF3C-3E3B-1F79-296E-CDA8939B2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54BF82-5A0E-214F-723D-CA1DD32DEE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E751A-2B3E-587C-F765-E7B311908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D4BD-3548-394D-98B1-B356C95275E8}" type="datetime1">
              <a:rPr lang="en-CA" smtClean="0"/>
              <a:t>2025-05-30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5AB7A-D1C0-8B7A-8684-64ACE0BD3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EE6FB-FF4F-D29B-5813-D0008EC02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9502-1119-A04F-AB17-ABF0C2504B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0484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EDB38-B7C2-D067-3E8D-86269F5C0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FDDE0-ECCB-47AE-4C62-ED16282A8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A4AB4-7F24-511C-6D4F-74EB464C2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F423B-D376-584F-9239-1A024DA8F16D}" type="datetime1">
              <a:rPr lang="en-CA" smtClean="0"/>
              <a:t>2025-05-30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E69F3-6227-0A73-524A-0F2E78874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27200-1A94-270E-48E2-A78C41240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9502-1119-A04F-AB17-ABF0C2504B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5003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8D97C-78F7-106D-BD56-D0D395D9C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DA0AC-06F7-C2EA-B4E7-50AD9616A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2468F-70BA-8DC0-8750-DAF59C348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AB5C0-E8C9-764B-A45B-C75B2729CEDA}" type="datetime1">
              <a:rPr lang="en-CA" smtClean="0"/>
              <a:t>2025-05-30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68905-A5BC-6AFB-7AB9-3E44B3BFB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1919D-BFF3-85F6-10BE-2AC90DF9B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9502-1119-A04F-AB17-ABF0C2504B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8537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FEAEA-DFD7-C338-6865-3A025FAAB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04566-25A5-AAFD-EBF1-B637E500D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995BB7-9502-008E-C47A-329CCFCEB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4542B8-0B8D-CB9C-D534-28FEE38FA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2996-EE82-6A45-AB83-6669763C8265}" type="datetime1">
              <a:rPr lang="en-CA" smtClean="0"/>
              <a:t>2025-05-30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C67811-7FA5-D385-CC29-906BCCA5E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57FFF2-5996-462B-2EFA-CADA8FD7B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9502-1119-A04F-AB17-ABF0C2504B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385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A5CF6-9033-E9C8-75BC-D8D7E5000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79F94-9D62-07BF-2FD4-CAD12640E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93F0C-B6E1-3BE4-B538-D772ADF9A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AF5879-CE48-7FBB-689C-C4692D6A92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874E26-AB65-9612-8B7A-5B30AFFBF6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FDF924-D561-2643-EC55-FAF043FAC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02A1-C0EF-874F-A133-1CB8A5E204F1}" type="datetime1">
              <a:rPr lang="en-CA" smtClean="0"/>
              <a:t>2025-05-30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F19248-E71D-D770-F68F-1791FC418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2F998C-8F3A-F5B3-44B6-593D7C17E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9502-1119-A04F-AB17-ABF0C2504B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656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E1761-A652-7BBF-C6F5-FDA9BA1CB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EDBD32-92AB-E2F8-E357-34F277667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2D739-E66F-8B40-8081-9531BCA8C257}" type="datetime1">
              <a:rPr lang="en-CA" smtClean="0"/>
              <a:t>2025-05-30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0AB476-58F5-68A5-E79A-A5A73CB11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D54CA-7663-36B6-F06D-FC784BA9D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9502-1119-A04F-AB17-ABF0C2504B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684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FA6EB3-B6E6-D4F3-E848-82CADA7C0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8E1F3-A14D-734B-937F-4F615700A96F}" type="datetime1">
              <a:rPr lang="en-CA" smtClean="0"/>
              <a:t>2025-05-30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440512-94E3-640A-AC4E-E3637CA86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A8DAA-5501-2557-2FF1-2E9C51DCE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9502-1119-A04F-AB17-ABF0C2504B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645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9F1D4-4C91-2DAB-10B9-5CC8A4A64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59FA8-B84C-55CC-722F-98E62705B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209039-D9CB-2DD5-841B-8A1FCA671B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1AE07A-4F61-0C9A-641C-2A43DBEFB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5F97-DB65-D041-B556-B5DF7149F65B}" type="datetime1">
              <a:rPr lang="en-CA" smtClean="0"/>
              <a:t>2025-05-30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815BA8-F0E1-6054-CD6F-586D716A8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78044B-0DBA-DBB1-FD1E-2AF0BF8CE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9502-1119-A04F-AB17-ABF0C2504B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8825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A5E82-1F76-E03C-98DA-BAF7268E2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426117-899E-D8BF-0417-5C2409BD8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3505F8-7EBA-FE56-BAE3-461002989F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5A1D69-7B7B-22E2-CA91-9B393D358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252A-2D01-CC44-8DA4-0D59FED0B1D2}" type="datetime1">
              <a:rPr lang="en-CA" smtClean="0"/>
              <a:t>2025-05-30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723535-26E6-26C3-F9F0-6ADC244C0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EBCCA0-4936-1949-06A2-9BA4E5663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9502-1119-A04F-AB17-ABF0C2504B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5444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BFB842-5663-E1CE-CA6D-30AA0F7E9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D616B-6912-F996-2CDF-045B20546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EFB75-1318-3ABC-2DC8-B85DB9AFE0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E9094-47CE-9549-AAEB-E4A0B945EBE0}" type="datetime1">
              <a:rPr lang="en-CA" smtClean="0"/>
              <a:t>2025-05-30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B1779-1F08-ED56-CC74-0BCC7CBD1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062E6-035C-CD49-1305-019614E6F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19502-1119-A04F-AB17-ABF0C2504B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352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B1F38-F262-9884-CAC9-244DBCBE7F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269" y="2006946"/>
            <a:ext cx="11466443" cy="2387600"/>
          </a:xfrm>
        </p:spPr>
        <p:txBody>
          <a:bodyPr>
            <a:normAutofit/>
          </a:bodyPr>
          <a:lstStyle/>
          <a:p>
            <a:r>
              <a:rPr lang="en-CA" sz="4000" b="1" dirty="0">
                <a:solidFill>
                  <a:srgbClr val="006666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Studying of Casitas B-lineage Lymphoma B (CBL-B) Round 1 hit molecules </a:t>
            </a:r>
            <a:br>
              <a:rPr lang="en-CA" sz="4000" b="1" dirty="0">
                <a:solidFill>
                  <a:srgbClr val="006666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</a:br>
            <a:r>
              <a:rPr lang="en-CA" sz="4000" b="1" dirty="0">
                <a:solidFill>
                  <a:srgbClr val="006666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with</a:t>
            </a:r>
            <a:r>
              <a:rPr lang="en-CA" sz="4000" b="1" baseline="30000" dirty="0">
                <a:solidFill>
                  <a:srgbClr val="006666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 19</a:t>
            </a:r>
            <a:r>
              <a:rPr lang="en-CA" sz="4000" b="1" dirty="0">
                <a:solidFill>
                  <a:srgbClr val="006666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F NMR </a:t>
            </a:r>
            <a:br>
              <a:rPr lang="en-CA" sz="4000" b="1" dirty="0">
                <a:solidFill>
                  <a:srgbClr val="006666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</a:br>
            <a:endParaRPr lang="en-CA" sz="4000" b="1" dirty="0">
              <a:solidFill>
                <a:srgbClr val="006666"/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669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D312726-FFEE-384C-65FF-A5718A8B3F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754358"/>
            <a:ext cx="8627166" cy="610364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3BD708-B226-D1CA-9AE6-BA0EAF7DCDAA}"/>
              </a:ext>
            </a:extLst>
          </p:cNvPr>
          <p:cNvSpPr txBox="1"/>
          <p:nvPr/>
        </p:nvSpPr>
        <p:spPr>
          <a:xfrm>
            <a:off x="548640" y="902728"/>
            <a:ext cx="72003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1D spectra acquired at 298K, 600Hz</a:t>
            </a:r>
          </a:p>
          <a:p>
            <a:r>
              <a:rPr lang="en-CA" sz="1800" dirty="0"/>
              <a:t>32.6 µM CBL-B, 50mM Tris (pH 8.5), 150mM NaCl, 1mM DTT, 2.5% glycerol </a:t>
            </a:r>
          </a:p>
          <a:p>
            <a:r>
              <a:rPr lang="en-CA" dirty="0"/>
              <a:t>5% DMSO</a:t>
            </a:r>
            <a:r>
              <a:rPr lang="en-CA" sz="1800" dirty="0"/>
              <a:t> </a:t>
            </a:r>
          </a:p>
          <a:p>
            <a:endParaRPr lang="en-C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1B8E35-2918-6E4F-615D-4BAE34446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9502-1119-A04F-AB17-ABF0C2504BCE}" type="slidenum">
              <a:rPr lang="en-CA" smtClean="0"/>
              <a:t>10</a:t>
            </a:fld>
            <a:endParaRPr lang="en-C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90ECD3-58E2-4EB1-BF80-42025255AA49}"/>
              </a:ext>
            </a:extLst>
          </p:cNvPr>
          <p:cNvSpPr txBox="1"/>
          <p:nvPr/>
        </p:nvSpPr>
        <p:spPr>
          <a:xfrm>
            <a:off x="2361471" y="3733277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27BC40-4E7D-DB90-2A04-D4E2A0095A4A}"/>
              </a:ext>
            </a:extLst>
          </p:cNvPr>
          <p:cNvSpPr txBox="1"/>
          <p:nvPr/>
        </p:nvSpPr>
        <p:spPr>
          <a:xfrm>
            <a:off x="3142020" y="2719488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F72622-F9D5-99D7-9065-E00605F2890A}"/>
              </a:ext>
            </a:extLst>
          </p:cNvPr>
          <p:cNvSpPr txBox="1"/>
          <p:nvPr/>
        </p:nvSpPr>
        <p:spPr>
          <a:xfrm>
            <a:off x="3786993" y="3443859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1F433A-1542-F7D0-643E-17D67E92B4F1}"/>
              </a:ext>
            </a:extLst>
          </p:cNvPr>
          <p:cNvSpPr txBox="1"/>
          <p:nvPr/>
        </p:nvSpPr>
        <p:spPr>
          <a:xfrm>
            <a:off x="4976378" y="3511032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41182D-073F-0DEE-AD6D-86EE482F26E9}"/>
              </a:ext>
            </a:extLst>
          </p:cNvPr>
          <p:cNvSpPr txBox="1"/>
          <p:nvPr/>
        </p:nvSpPr>
        <p:spPr>
          <a:xfrm>
            <a:off x="4216850" y="2239109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AC8AA2-6CE5-2CEE-FF0C-AC6D94EA655A}"/>
              </a:ext>
            </a:extLst>
          </p:cNvPr>
          <p:cNvSpPr txBox="1"/>
          <p:nvPr/>
        </p:nvSpPr>
        <p:spPr>
          <a:xfrm>
            <a:off x="4634894" y="182791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279BA7-8727-1ECC-E38A-5CA9545A1611}"/>
              </a:ext>
            </a:extLst>
          </p:cNvPr>
          <p:cNvSpPr txBox="1"/>
          <p:nvPr/>
        </p:nvSpPr>
        <p:spPr>
          <a:xfrm>
            <a:off x="7644703" y="2039094"/>
            <a:ext cx="39624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b="1" dirty="0">
                <a:solidFill>
                  <a:srgbClr val="FF0000"/>
                </a:solidFill>
              </a:rPr>
              <a:t>CBL-B apo</a:t>
            </a:r>
          </a:p>
          <a:p>
            <a:r>
              <a:rPr lang="en-CA" sz="1800" b="1" dirty="0">
                <a:solidFill>
                  <a:srgbClr val="0000FF"/>
                </a:solidFill>
              </a:rPr>
              <a:t>CBL-B + </a:t>
            </a:r>
            <a:r>
              <a:rPr lang="en-CA" b="1" dirty="0">
                <a:solidFill>
                  <a:srgbClr val="0000FF"/>
                </a:solidFill>
              </a:rPr>
              <a:t>97.8 µ</a:t>
            </a:r>
            <a:r>
              <a:rPr lang="en-CA" sz="1800" b="1" dirty="0">
                <a:solidFill>
                  <a:srgbClr val="0000FF"/>
                </a:solidFill>
              </a:rPr>
              <a:t>M CACHE4HI_1948_91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1B5BE8-B849-8222-38DF-B51A5BF99CDF}"/>
              </a:ext>
            </a:extLst>
          </p:cNvPr>
          <p:cNvSpPr txBox="1"/>
          <p:nvPr/>
        </p:nvSpPr>
        <p:spPr>
          <a:xfrm>
            <a:off x="7644703" y="2621461"/>
            <a:ext cx="3774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Chemical shift change in W3:</a:t>
            </a:r>
          </a:p>
          <a:p>
            <a:r>
              <a:rPr lang="en-CA" dirty="0"/>
              <a:t>resembles the change associated with the decreased DMSO concentration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A91B3E-BCCE-4841-65F2-2D9E98BEC902}"/>
              </a:ext>
            </a:extLst>
          </p:cNvPr>
          <p:cNvSpPr txBox="1"/>
          <p:nvPr/>
        </p:nvSpPr>
        <p:spPr>
          <a:xfrm>
            <a:off x="6434006" y="3917943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EFE2BD-5523-820E-4CA0-78D47522CB2B}"/>
              </a:ext>
            </a:extLst>
          </p:cNvPr>
          <p:cNvSpPr txBox="1"/>
          <p:nvPr/>
        </p:nvSpPr>
        <p:spPr>
          <a:xfrm>
            <a:off x="1418743" y="18051"/>
            <a:ext cx="9054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CA" sz="3200" b="1" baseline="30000" dirty="0">
                <a:solidFill>
                  <a:srgbClr val="006666"/>
                </a:solidFill>
                <a:latin typeface="Calibri"/>
              </a:rPr>
              <a:t>19</a:t>
            </a:r>
            <a:r>
              <a:rPr lang="en-CA" sz="3200" b="1" dirty="0">
                <a:solidFill>
                  <a:srgbClr val="006666"/>
                </a:solidFill>
                <a:latin typeface="Calibri"/>
              </a:rPr>
              <a:t>F-Tryptophan-labeled CBL-B + CACHE4HI_1948_91</a:t>
            </a:r>
          </a:p>
        </p:txBody>
      </p:sp>
    </p:spTree>
    <p:extLst>
      <p:ext uri="{BB962C8B-B14F-4D97-AF65-F5344CB8AC3E}">
        <p14:creationId xmlns:p14="http://schemas.microsoft.com/office/powerpoint/2010/main" val="405492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FF17A95-2D16-FA25-E67F-B3E89EEF6B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23097"/>
            <a:ext cx="8812696" cy="6234904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3BD708-B226-D1CA-9AE6-BA0EAF7DCDAA}"/>
              </a:ext>
            </a:extLst>
          </p:cNvPr>
          <p:cNvSpPr txBox="1"/>
          <p:nvPr/>
        </p:nvSpPr>
        <p:spPr>
          <a:xfrm>
            <a:off x="548640" y="902728"/>
            <a:ext cx="72003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1D spectra acquired at 298K, 600Hz</a:t>
            </a:r>
          </a:p>
          <a:p>
            <a:r>
              <a:rPr lang="en-CA" sz="1800" dirty="0"/>
              <a:t>32.6 µM CBL-B, 50mM Tris (pH 8.5), 150mM NaCl, 1mM DTT, 2.5% glycerol </a:t>
            </a:r>
          </a:p>
          <a:p>
            <a:r>
              <a:rPr lang="en-CA" dirty="0"/>
              <a:t>5% DMSO</a:t>
            </a:r>
            <a:r>
              <a:rPr lang="en-CA" sz="1800" dirty="0"/>
              <a:t> </a:t>
            </a:r>
          </a:p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B82E7-378C-C86E-57E8-362E7DB5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9502-1119-A04F-AB17-ABF0C2504BCE}" type="slidenum">
              <a:rPr lang="en-CA" smtClean="0"/>
              <a:t>11</a:t>
            </a:fld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F008E6-E302-71C6-0BD4-3D87C2015CC8}"/>
              </a:ext>
            </a:extLst>
          </p:cNvPr>
          <p:cNvSpPr txBox="1"/>
          <p:nvPr/>
        </p:nvSpPr>
        <p:spPr>
          <a:xfrm>
            <a:off x="2361471" y="3733277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FAB1EA-E8A6-A2CA-BCB7-99DFF11B84E4}"/>
              </a:ext>
            </a:extLst>
          </p:cNvPr>
          <p:cNvSpPr txBox="1"/>
          <p:nvPr/>
        </p:nvSpPr>
        <p:spPr>
          <a:xfrm>
            <a:off x="3142020" y="2719488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A3CAFB-943B-2332-6D81-2D91BCA03D6F}"/>
              </a:ext>
            </a:extLst>
          </p:cNvPr>
          <p:cNvSpPr txBox="1"/>
          <p:nvPr/>
        </p:nvSpPr>
        <p:spPr>
          <a:xfrm>
            <a:off x="3875557" y="3200242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394933-6393-1ED3-9A0F-893F5A0B59E5}"/>
              </a:ext>
            </a:extLst>
          </p:cNvPr>
          <p:cNvSpPr txBox="1"/>
          <p:nvPr/>
        </p:nvSpPr>
        <p:spPr>
          <a:xfrm>
            <a:off x="5341365" y="3200242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36B587-DE25-0F40-DC9E-32F7CDC8ABEC}"/>
              </a:ext>
            </a:extLst>
          </p:cNvPr>
          <p:cNvSpPr txBox="1"/>
          <p:nvPr/>
        </p:nvSpPr>
        <p:spPr>
          <a:xfrm>
            <a:off x="4356791" y="2140076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6D7E85-0FC0-E4B7-082C-E27DD3BF3F18}"/>
              </a:ext>
            </a:extLst>
          </p:cNvPr>
          <p:cNvSpPr txBox="1"/>
          <p:nvPr/>
        </p:nvSpPr>
        <p:spPr>
          <a:xfrm>
            <a:off x="4610226" y="1586306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FF0496-28CE-F2DD-7845-98ADAE5ADEE1}"/>
              </a:ext>
            </a:extLst>
          </p:cNvPr>
          <p:cNvSpPr txBox="1"/>
          <p:nvPr/>
        </p:nvSpPr>
        <p:spPr>
          <a:xfrm>
            <a:off x="7742212" y="1992195"/>
            <a:ext cx="39624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b="1" dirty="0">
                <a:solidFill>
                  <a:srgbClr val="FF0000"/>
                </a:solidFill>
              </a:rPr>
              <a:t>CBL-B apo</a:t>
            </a:r>
          </a:p>
          <a:p>
            <a:r>
              <a:rPr lang="en-CA" sz="1800" b="1" dirty="0">
                <a:solidFill>
                  <a:srgbClr val="0000FF"/>
                </a:solidFill>
              </a:rPr>
              <a:t>CBL-B + </a:t>
            </a:r>
            <a:r>
              <a:rPr lang="en-CA" b="1" dirty="0">
                <a:solidFill>
                  <a:srgbClr val="0000FF"/>
                </a:solidFill>
              </a:rPr>
              <a:t>97.8 µ</a:t>
            </a:r>
            <a:r>
              <a:rPr lang="en-CA" sz="1800" b="1" dirty="0">
                <a:solidFill>
                  <a:srgbClr val="0000FF"/>
                </a:solidFill>
              </a:rPr>
              <a:t>M CACHE4HI_1946_25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318EAB-D65A-4F5E-98E5-FE5A982F8C44}"/>
              </a:ext>
            </a:extLst>
          </p:cNvPr>
          <p:cNvSpPr txBox="1"/>
          <p:nvPr/>
        </p:nvSpPr>
        <p:spPr>
          <a:xfrm>
            <a:off x="7748944" y="2595001"/>
            <a:ext cx="2675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Intensity changes</a:t>
            </a:r>
          </a:p>
          <a:p>
            <a:r>
              <a:rPr lang="en-CA" dirty="0"/>
              <a:t>No chemical shift changes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5A4E10-0CA4-9324-426E-23F4AB0344F8}"/>
              </a:ext>
            </a:extLst>
          </p:cNvPr>
          <p:cNvSpPr txBox="1"/>
          <p:nvPr/>
        </p:nvSpPr>
        <p:spPr>
          <a:xfrm>
            <a:off x="6434006" y="3917943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BBA025-8909-9AB6-F66C-FDDAC0C483FB}"/>
              </a:ext>
            </a:extLst>
          </p:cNvPr>
          <p:cNvSpPr txBox="1"/>
          <p:nvPr/>
        </p:nvSpPr>
        <p:spPr>
          <a:xfrm>
            <a:off x="1418743" y="18051"/>
            <a:ext cx="9054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CA" sz="3200" b="1" baseline="30000" dirty="0">
                <a:solidFill>
                  <a:srgbClr val="006666"/>
                </a:solidFill>
                <a:latin typeface="Calibri"/>
              </a:rPr>
              <a:t>19</a:t>
            </a:r>
            <a:r>
              <a:rPr lang="en-CA" sz="3200" b="1" dirty="0">
                <a:solidFill>
                  <a:srgbClr val="006666"/>
                </a:solidFill>
                <a:latin typeface="Calibri"/>
              </a:rPr>
              <a:t>F-Tryptophan-labeled CBL-B + CACHE4HI_1946_25</a:t>
            </a:r>
          </a:p>
        </p:txBody>
      </p:sp>
    </p:spTree>
    <p:extLst>
      <p:ext uri="{BB962C8B-B14F-4D97-AF65-F5344CB8AC3E}">
        <p14:creationId xmlns:p14="http://schemas.microsoft.com/office/powerpoint/2010/main" val="2213970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763214E-68D0-42EE-30D5-F99175AF9B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660599"/>
            <a:ext cx="8759687" cy="619740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3BD708-B226-D1CA-9AE6-BA0EAF7DCDAA}"/>
              </a:ext>
            </a:extLst>
          </p:cNvPr>
          <p:cNvSpPr txBox="1"/>
          <p:nvPr/>
        </p:nvSpPr>
        <p:spPr>
          <a:xfrm>
            <a:off x="548640" y="902728"/>
            <a:ext cx="72003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1D spectra acquired at 298K, 600Hz</a:t>
            </a:r>
          </a:p>
          <a:p>
            <a:r>
              <a:rPr lang="en-CA" sz="1800" dirty="0"/>
              <a:t>32.6 µM CBL-B, 50mM Tris (pH 8.5), 150mM NaCl, 1mM DTT, 2.5% glycerol </a:t>
            </a:r>
          </a:p>
          <a:p>
            <a:r>
              <a:rPr lang="en-CA" dirty="0"/>
              <a:t>5% DMSO</a:t>
            </a:r>
            <a:r>
              <a:rPr lang="en-CA" sz="1800" dirty="0"/>
              <a:t> </a:t>
            </a:r>
          </a:p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A23F35-980F-B4F0-CD03-0D4041A68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9502-1119-A04F-AB17-ABF0C2504BCE}" type="slidenum">
              <a:rPr lang="en-CA" smtClean="0"/>
              <a:t>12</a:t>
            </a:fld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85322B-60F4-FAF3-4FF7-413E43D1CC6C}"/>
              </a:ext>
            </a:extLst>
          </p:cNvPr>
          <p:cNvSpPr txBox="1"/>
          <p:nvPr/>
        </p:nvSpPr>
        <p:spPr>
          <a:xfrm>
            <a:off x="2361471" y="3733277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D55CB2-0438-261B-90D1-93CB469AE519}"/>
              </a:ext>
            </a:extLst>
          </p:cNvPr>
          <p:cNvSpPr txBox="1"/>
          <p:nvPr/>
        </p:nvSpPr>
        <p:spPr>
          <a:xfrm>
            <a:off x="3343541" y="2748113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5D596A-EDE3-2EB7-1262-7A3B5056C4CD}"/>
              </a:ext>
            </a:extLst>
          </p:cNvPr>
          <p:cNvSpPr txBox="1"/>
          <p:nvPr/>
        </p:nvSpPr>
        <p:spPr>
          <a:xfrm>
            <a:off x="3802662" y="3198482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53BA19-8DD6-00EF-2DC8-72867A9C8CE9}"/>
              </a:ext>
            </a:extLst>
          </p:cNvPr>
          <p:cNvSpPr txBox="1"/>
          <p:nvPr/>
        </p:nvSpPr>
        <p:spPr>
          <a:xfrm>
            <a:off x="5132342" y="3288079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CDC29D-78C2-32B4-A752-E11AA7055B22}"/>
              </a:ext>
            </a:extLst>
          </p:cNvPr>
          <p:cNvSpPr txBox="1"/>
          <p:nvPr/>
        </p:nvSpPr>
        <p:spPr>
          <a:xfrm>
            <a:off x="4290317" y="2058742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873C04-9F3B-98EF-C41D-F5B8B8F9CB10}"/>
              </a:ext>
            </a:extLst>
          </p:cNvPr>
          <p:cNvSpPr txBox="1"/>
          <p:nvPr/>
        </p:nvSpPr>
        <p:spPr>
          <a:xfrm>
            <a:off x="4712353" y="1753958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26F6B4-05C5-207E-BB96-C5D75E418BB2}"/>
              </a:ext>
            </a:extLst>
          </p:cNvPr>
          <p:cNvSpPr txBox="1"/>
          <p:nvPr/>
        </p:nvSpPr>
        <p:spPr>
          <a:xfrm>
            <a:off x="7653074" y="1988443"/>
            <a:ext cx="39624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b="1" dirty="0">
                <a:solidFill>
                  <a:srgbClr val="FF0000"/>
                </a:solidFill>
              </a:rPr>
              <a:t>CBL-B apo</a:t>
            </a:r>
          </a:p>
          <a:p>
            <a:r>
              <a:rPr lang="en-CA" sz="1800" b="1" dirty="0">
                <a:solidFill>
                  <a:srgbClr val="0000FF"/>
                </a:solidFill>
              </a:rPr>
              <a:t>CBL-B + </a:t>
            </a:r>
            <a:r>
              <a:rPr lang="en-CA" b="1" dirty="0">
                <a:solidFill>
                  <a:srgbClr val="0000FF"/>
                </a:solidFill>
              </a:rPr>
              <a:t>97.8 µ</a:t>
            </a:r>
            <a:r>
              <a:rPr lang="en-CA" sz="1800" b="1" dirty="0">
                <a:solidFill>
                  <a:srgbClr val="0000FF"/>
                </a:solidFill>
              </a:rPr>
              <a:t>M CACHE4HI_1957_30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1747B4-43A3-71B6-DC52-2E12DE20A8B2}"/>
              </a:ext>
            </a:extLst>
          </p:cNvPr>
          <p:cNvSpPr txBox="1"/>
          <p:nvPr/>
        </p:nvSpPr>
        <p:spPr>
          <a:xfrm>
            <a:off x="7653074" y="2591633"/>
            <a:ext cx="2675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Intensity changes</a:t>
            </a:r>
          </a:p>
          <a:p>
            <a:r>
              <a:rPr lang="en-CA" dirty="0"/>
              <a:t>No chemical shift changes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993D2A-EF42-B34B-6FCD-52A6C047CFB0}"/>
              </a:ext>
            </a:extLst>
          </p:cNvPr>
          <p:cNvSpPr txBox="1"/>
          <p:nvPr/>
        </p:nvSpPr>
        <p:spPr>
          <a:xfrm>
            <a:off x="6434006" y="3917943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5FD406-37EA-3F2E-F12B-A9375EDE79A2}"/>
              </a:ext>
            </a:extLst>
          </p:cNvPr>
          <p:cNvSpPr txBox="1"/>
          <p:nvPr/>
        </p:nvSpPr>
        <p:spPr>
          <a:xfrm>
            <a:off x="1418743" y="18051"/>
            <a:ext cx="9054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CA" sz="3200" b="1" baseline="30000" dirty="0">
                <a:solidFill>
                  <a:srgbClr val="006666"/>
                </a:solidFill>
                <a:latin typeface="Calibri"/>
              </a:rPr>
              <a:t>19</a:t>
            </a:r>
            <a:r>
              <a:rPr lang="en-CA" sz="3200" b="1" dirty="0">
                <a:solidFill>
                  <a:srgbClr val="006666"/>
                </a:solidFill>
                <a:latin typeface="Calibri"/>
              </a:rPr>
              <a:t>F-Tryptophan-labeled CBL-B + CACHE4HI_1957_30</a:t>
            </a:r>
          </a:p>
        </p:txBody>
      </p:sp>
    </p:spTree>
    <p:extLst>
      <p:ext uri="{BB962C8B-B14F-4D97-AF65-F5344CB8AC3E}">
        <p14:creationId xmlns:p14="http://schemas.microsoft.com/office/powerpoint/2010/main" val="2370047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4D3B5D6-A4DB-E7B6-E838-6838E6309F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876242"/>
            <a:ext cx="8454887" cy="598175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3BD708-B226-D1CA-9AE6-BA0EAF7DCDAA}"/>
              </a:ext>
            </a:extLst>
          </p:cNvPr>
          <p:cNvSpPr txBox="1"/>
          <p:nvPr/>
        </p:nvSpPr>
        <p:spPr>
          <a:xfrm>
            <a:off x="548640" y="902728"/>
            <a:ext cx="72003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1D spectra acquired at 298K, 600Hz</a:t>
            </a:r>
          </a:p>
          <a:p>
            <a:r>
              <a:rPr lang="en-CA" sz="1800" dirty="0"/>
              <a:t>32.6 µM CBL-B, 50mM Tris (pH 8.5), 150mM NaCl, 1mM DTT, 2.5% glycerol </a:t>
            </a:r>
          </a:p>
          <a:p>
            <a:r>
              <a:rPr lang="en-CA" dirty="0"/>
              <a:t>5% DMSO</a:t>
            </a:r>
            <a:r>
              <a:rPr lang="en-CA" sz="1800" dirty="0"/>
              <a:t> </a:t>
            </a:r>
          </a:p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6D3C5-8C80-7626-1920-B5AFB8A48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9502-1119-A04F-AB17-ABF0C2504BCE}" type="slidenum">
              <a:rPr lang="en-CA" smtClean="0"/>
              <a:t>13</a:t>
            </a:fld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D30C95-894A-7022-AC4E-7DAA1B2E1EE7}"/>
              </a:ext>
            </a:extLst>
          </p:cNvPr>
          <p:cNvSpPr txBox="1"/>
          <p:nvPr/>
        </p:nvSpPr>
        <p:spPr>
          <a:xfrm>
            <a:off x="2361471" y="3733277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CAE891-9A6E-A317-35B5-1BB55EC59121}"/>
              </a:ext>
            </a:extLst>
          </p:cNvPr>
          <p:cNvSpPr txBox="1"/>
          <p:nvPr/>
        </p:nvSpPr>
        <p:spPr>
          <a:xfrm>
            <a:off x="3343541" y="2748113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A33024-E64D-59A3-3BD5-154B66F5E166}"/>
              </a:ext>
            </a:extLst>
          </p:cNvPr>
          <p:cNvSpPr txBox="1"/>
          <p:nvPr/>
        </p:nvSpPr>
        <p:spPr>
          <a:xfrm>
            <a:off x="3802662" y="3198482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D8EDFF-838E-B4A3-CD30-D5470BAF3E93}"/>
              </a:ext>
            </a:extLst>
          </p:cNvPr>
          <p:cNvSpPr txBox="1"/>
          <p:nvPr/>
        </p:nvSpPr>
        <p:spPr>
          <a:xfrm>
            <a:off x="5132342" y="3288079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9A464D-36D8-2FD2-43E0-F9E7F54FE84F}"/>
              </a:ext>
            </a:extLst>
          </p:cNvPr>
          <p:cNvSpPr txBox="1"/>
          <p:nvPr/>
        </p:nvSpPr>
        <p:spPr>
          <a:xfrm>
            <a:off x="4098479" y="2240919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0AC591-3E91-9A8C-1150-513883256A06}"/>
              </a:ext>
            </a:extLst>
          </p:cNvPr>
          <p:cNvSpPr txBox="1"/>
          <p:nvPr/>
        </p:nvSpPr>
        <p:spPr>
          <a:xfrm>
            <a:off x="4712353" y="1753958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9BC401-C6D7-FCCC-964E-B7EE1680F7A2}"/>
              </a:ext>
            </a:extLst>
          </p:cNvPr>
          <p:cNvSpPr txBox="1"/>
          <p:nvPr/>
        </p:nvSpPr>
        <p:spPr>
          <a:xfrm>
            <a:off x="7653074" y="2591633"/>
            <a:ext cx="2675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Intensity changes</a:t>
            </a:r>
          </a:p>
          <a:p>
            <a:r>
              <a:rPr lang="en-CA" dirty="0"/>
              <a:t>No chemical shift changes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885D44-C811-CE70-471F-CBC3F7E4D065}"/>
              </a:ext>
            </a:extLst>
          </p:cNvPr>
          <p:cNvSpPr txBox="1"/>
          <p:nvPr/>
        </p:nvSpPr>
        <p:spPr>
          <a:xfrm>
            <a:off x="6434006" y="3917943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8AD129-12A8-F85B-E46C-9A6F7E064770}"/>
              </a:ext>
            </a:extLst>
          </p:cNvPr>
          <p:cNvSpPr txBox="1"/>
          <p:nvPr/>
        </p:nvSpPr>
        <p:spPr>
          <a:xfrm>
            <a:off x="1418743" y="18051"/>
            <a:ext cx="9054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CA" sz="3200" b="1" baseline="30000" dirty="0">
                <a:solidFill>
                  <a:srgbClr val="006666"/>
                </a:solidFill>
                <a:latin typeface="Calibri"/>
              </a:rPr>
              <a:t>19</a:t>
            </a:r>
            <a:r>
              <a:rPr lang="en-CA" sz="3200" b="1" dirty="0">
                <a:solidFill>
                  <a:srgbClr val="006666"/>
                </a:solidFill>
                <a:latin typeface="Calibri"/>
              </a:rPr>
              <a:t>F-Tryptophan-labeled CBL-B + CACHE4HI_1954_79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73E0D-7040-3414-41D5-1C9CE25F3227}"/>
              </a:ext>
            </a:extLst>
          </p:cNvPr>
          <p:cNvSpPr txBox="1"/>
          <p:nvPr/>
        </p:nvSpPr>
        <p:spPr>
          <a:xfrm>
            <a:off x="7653074" y="1988443"/>
            <a:ext cx="39624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b="1" dirty="0">
                <a:solidFill>
                  <a:srgbClr val="FF0000"/>
                </a:solidFill>
              </a:rPr>
              <a:t>CBL-B apo</a:t>
            </a:r>
          </a:p>
          <a:p>
            <a:r>
              <a:rPr lang="en-CA" sz="1800" b="1" dirty="0">
                <a:solidFill>
                  <a:srgbClr val="0000FF"/>
                </a:solidFill>
              </a:rPr>
              <a:t>CBL-B + </a:t>
            </a:r>
            <a:r>
              <a:rPr lang="en-CA" b="1" dirty="0">
                <a:solidFill>
                  <a:srgbClr val="0000FF"/>
                </a:solidFill>
              </a:rPr>
              <a:t>97.8 µ</a:t>
            </a:r>
            <a:r>
              <a:rPr lang="en-CA" sz="1800" b="1" dirty="0">
                <a:solidFill>
                  <a:srgbClr val="0000FF"/>
                </a:solidFill>
              </a:rPr>
              <a:t>M CACHE4HI_1954_79</a:t>
            </a:r>
          </a:p>
        </p:txBody>
      </p:sp>
    </p:spTree>
    <p:extLst>
      <p:ext uri="{BB962C8B-B14F-4D97-AF65-F5344CB8AC3E}">
        <p14:creationId xmlns:p14="http://schemas.microsoft.com/office/powerpoint/2010/main" val="3654290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DC944EF-B469-B3BC-ACFE-73D49FFA1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744981"/>
            <a:ext cx="8640417" cy="6113019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3BD708-B226-D1CA-9AE6-BA0EAF7DCDAA}"/>
              </a:ext>
            </a:extLst>
          </p:cNvPr>
          <p:cNvSpPr txBox="1"/>
          <p:nvPr/>
        </p:nvSpPr>
        <p:spPr>
          <a:xfrm>
            <a:off x="548640" y="902728"/>
            <a:ext cx="72003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1D spectra acquired at 298K, 600Hz</a:t>
            </a:r>
          </a:p>
          <a:p>
            <a:r>
              <a:rPr lang="en-CA" sz="1800" dirty="0"/>
              <a:t>32.6 µM CBL-B, 50mM Tris (pH 8.5), 150mM NaCl, 1mM DTT, 2.5% glycerol </a:t>
            </a:r>
          </a:p>
          <a:p>
            <a:r>
              <a:rPr lang="en-CA" dirty="0"/>
              <a:t>5% DMSO</a:t>
            </a:r>
            <a:r>
              <a:rPr lang="en-CA" sz="1800" dirty="0"/>
              <a:t> </a:t>
            </a:r>
          </a:p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A2DFB5-980B-35AB-052D-EDC83BA1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9502-1119-A04F-AB17-ABF0C2504BCE}" type="slidenum">
              <a:rPr lang="en-CA" smtClean="0"/>
              <a:t>14</a:t>
            </a:fld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6E866E-09DD-F5F8-ECA5-A51239C55B9B}"/>
              </a:ext>
            </a:extLst>
          </p:cNvPr>
          <p:cNvSpPr txBox="1"/>
          <p:nvPr/>
        </p:nvSpPr>
        <p:spPr>
          <a:xfrm>
            <a:off x="2361471" y="3733277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E7B704-2FDF-AEBC-E2BA-5B61F705496F}"/>
              </a:ext>
            </a:extLst>
          </p:cNvPr>
          <p:cNvSpPr txBox="1"/>
          <p:nvPr/>
        </p:nvSpPr>
        <p:spPr>
          <a:xfrm>
            <a:off x="3343541" y="2748113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6FEEEF-1A6D-C597-C009-1C1CBD1078CF}"/>
              </a:ext>
            </a:extLst>
          </p:cNvPr>
          <p:cNvSpPr txBox="1"/>
          <p:nvPr/>
        </p:nvSpPr>
        <p:spPr>
          <a:xfrm>
            <a:off x="3802662" y="3198482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8F96DC-DBB7-D64B-8103-53827D5A38FA}"/>
              </a:ext>
            </a:extLst>
          </p:cNvPr>
          <p:cNvSpPr txBox="1"/>
          <p:nvPr/>
        </p:nvSpPr>
        <p:spPr>
          <a:xfrm>
            <a:off x="5132342" y="3288079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A78AC1-DEDA-D91D-1971-58F1D715A647}"/>
              </a:ext>
            </a:extLst>
          </p:cNvPr>
          <p:cNvSpPr txBox="1"/>
          <p:nvPr/>
        </p:nvSpPr>
        <p:spPr>
          <a:xfrm>
            <a:off x="4290317" y="1895452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1CD395-996F-66D9-5FAD-B56DE2C6225E}"/>
              </a:ext>
            </a:extLst>
          </p:cNvPr>
          <p:cNvSpPr txBox="1"/>
          <p:nvPr/>
        </p:nvSpPr>
        <p:spPr>
          <a:xfrm>
            <a:off x="4712353" y="1753958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8D95CE-DB0C-6B51-6B3C-8183FFCB8626}"/>
              </a:ext>
            </a:extLst>
          </p:cNvPr>
          <p:cNvSpPr txBox="1"/>
          <p:nvPr/>
        </p:nvSpPr>
        <p:spPr>
          <a:xfrm>
            <a:off x="7653074" y="2591633"/>
            <a:ext cx="2675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Intensity changes </a:t>
            </a:r>
          </a:p>
          <a:p>
            <a:r>
              <a:rPr lang="en-CA" dirty="0"/>
              <a:t>No chemical shift changes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F5BDD3-74FE-6706-6864-A8830FDA3359}"/>
              </a:ext>
            </a:extLst>
          </p:cNvPr>
          <p:cNvSpPr txBox="1"/>
          <p:nvPr/>
        </p:nvSpPr>
        <p:spPr>
          <a:xfrm>
            <a:off x="6434006" y="3917943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9EF984-0606-4961-AD69-9FE39FFE86F6}"/>
              </a:ext>
            </a:extLst>
          </p:cNvPr>
          <p:cNvSpPr txBox="1"/>
          <p:nvPr/>
        </p:nvSpPr>
        <p:spPr>
          <a:xfrm>
            <a:off x="1418743" y="18051"/>
            <a:ext cx="9054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CA" sz="3200" b="1" baseline="30000" dirty="0">
                <a:solidFill>
                  <a:srgbClr val="006666"/>
                </a:solidFill>
                <a:latin typeface="Calibri"/>
              </a:rPr>
              <a:t>19</a:t>
            </a:r>
            <a:r>
              <a:rPr lang="en-CA" sz="3200" b="1" dirty="0">
                <a:solidFill>
                  <a:srgbClr val="006666"/>
                </a:solidFill>
                <a:latin typeface="Calibri"/>
              </a:rPr>
              <a:t>F-Tryptophan-labeled CBL-B + CACHE4HI_1958_44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A6E802-7197-900C-6FD0-A1CE3AD79206}"/>
              </a:ext>
            </a:extLst>
          </p:cNvPr>
          <p:cNvSpPr txBox="1"/>
          <p:nvPr/>
        </p:nvSpPr>
        <p:spPr>
          <a:xfrm>
            <a:off x="7653074" y="1988443"/>
            <a:ext cx="39624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b="1" dirty="0">
                <a:solidFill>
                  <a:srgbClr val="FF0000"/>
                </a:solidFill>
              </a:rPr>
              <a:t>CBL-B apo</a:t>
            </a:r>
          </a:p>
          <a:p>
            <a:r>
              <a:rPr lang="en-CA" sz="1800" b="1" dirty="0">
                <a:solidFill>
                  <a:srgbClr val="0000FF"/>
                </a:solidFill>
              </a:rPr>
              <a:t>CBL-B + </a:t>
            </a:r>
            <a:r>
              <a:rPr lang="en-CA" b="1" dirty="0">
                <a:solidFill>
                  <a:srgbClr val="0000FF"/>
                </a:solidFill>
              </a:rPr>
              <a:t>97.8 µ</a:t>
            </a:r>
            <a:r>
              <a:rPr lang="en-CA" sz="1800" b="1" dirty="0">
                <a:solidFill>
                  <a:srgbClr val="0000FF"/>
                </a:solidFill>
              </a:rPr>
              <a:t>M CACHE4HI_1958_44</a:t>
            </a:r>
          </a:p>
        </p:txBody>
      </p:sp>
    </p:spTree>
    <p:extLst>
      <p:ext uri="{BB962C8B-B14F-4D97-AF65-F5344CB8AC3E}">
        <p14:creationId xmlns:p14="http://schemas.microsoft.com/office/powerpoint/2010/main" val="799912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F64E1AE-B622-A87B-AD2D-A2F5D847BA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857490"/>
            <a:ext cx="8481392" cy="600051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3BD708-B226-D1CA-9AE6-BA0EAF7DCDAA}"/>
              </a:ext>
            </a:extLst>
          </p:cNvPr>
          <p:cNvSpPr txBox="1"/>
          <p:nvPr/>
        </p:nvSpPr>
        <p:spPr>
          <a:xfrm>
            <a:off x="548640" y="902728"/>
            <a:ext cx="71522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1D spectra acquired at 298K, 600Hz</a:t>
            </a:r>
          </a:p>
          <a:p>
            <a:r>
              <a:rPr lang="en-CA" sz="1800" dirty="0"/>
              <a:t>32.7 µM CBL-B, 50mM Tris (pH 8.5), 150mM NaCl, 1mM DTT, 2.5% glycerol </a:t>
            </a:r>
          </a:p>
          <a:p>
            <a:r>
              <a:rPr lang="en-CA" dirty="0"/>
              <a:t>5% DMSO</a:t>
            </a:r>
            <a:r>
              <a:rPr lang="en-CA" sz="1800" dirty="0"/>
              <a:t> </a:t>
            </a:r>
          </a:p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EE4E4-B97E-E1B6-30E9-54BC0C56F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9502-1119-A04F-AB17-ABF0C2504BCE}" type="slidenum">
              <a:rPr lang="en-CA" smtClean="0"/>
              <a:t>15</a:t>
            </a:fld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8CBEC-9CCE-F8F7-24F0-E2A2C5A8FF37}"/>
              </a:ext>
            </a:extLst>
          </p:cNvPr>
          <p:cNvSpPr txBox="1"/>
          <p:nvPr/>
        </p:nvSpPr>
        <p:spPr>
          <a:xfrm>
            <a:off x="2132871" y="3657411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04723F-6C01-D915-56F0-318FDEA505DA}"/>
              </a:ext>
            </a:extLst>
          </p:cNvPr>
          <p:cNvSpPr txBox="1"/>
          <p:nvPr/>
        </p:nvSpPr>
        <p:spPr>
          <a:xfrm>
            <a:off x="3343541" y="2510902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0FAE16-BADE-20F4-7E30-AF3BB4470266}"/>
              </a:ext>
            </a:extLst>
          </p:cNvPr>
          <p:cNvSpPr txBox="1"/>
          <p:nvPr/>
        </p:nvSpPr>
        <p:spPr>
          <a:xfrm>
            <a:off x="3768278" y="3059668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709AD5-7F64-4A7F-12A3-5A050D9FFA1D}"/>
              </a:ext>
            </a:extLst>
          </p:cNvPr>
          <p:cNvSpPr txBox="1"/>
          <p:nvPr/>
        </p:nvSpPr>
        <p:spPr>
          <a:xfrm>
            <a:off x="5132342" y="3288079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91B7AD-E71B-D7EC-5218-99429280920E}"/>
              </a:ext>
            </a:extLst>
          </p:cNvPr>
          <p:cNvSpPr txBox="1"/>
          <p:nvPr/>
        </p:nvSpPr>
        <p:spPr>
          <a:xfrm>
            <a:off x="4074128" y="2073269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25CB5D-FA0E-1AAA-9E87-BE323EAA8DE5}"/>
              </a:ext>
            </a:extLst>
          </p:cNvPr>
          <p:cNvSpPr txBox="1"/>
          <p:nvPr/>
        </p:nvSpPr>
        <p:spPr>
          <a:xfrm>
            <a:off x="4712353" y="1753958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32C725-79BB-4DC7-5B9B-4F22D3F7A757}"/>
              </a:ext>
            </a:extLst>
          </p:cNvPr>
          <p:cNvSpPr txBox="1"/>
          <p:nvPr/>
        </p:nvSpPr>
        <p:spPr>
          <a:xfrm>
            <a:off x="7375899" y="1983814"/>
            <a:ext cx="46883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b="1" dirty="0">
                <a:solidFill>
                  <a:srgbClr val="FF0000"/>
                </a:solidFill>
              </a:rPr>
              <a:t>32.6 </a:t>
            </a:r>
            <a:r>
              <a:rPr lang="en-CA" b="1" dirty="0">
                <a:solidFill>
                  <a:srgbClr val="FF0000"/>
                </a:solidFill>
              </a:rPr>
              <a:t>µ</a:t>
            </a:r>
            <a:r>
              <a:rPr lang="en-CA" sz="1800" b="1" dirty="0">
                <a:solidFill>
                  <a:srgbClr val="FF0000"/>
                </a:solidFill>
              </a:rPr>
              <a:t>M CBL-B apo</a:t>
            </a:r>
          </a:p>
          <a:p>
            <a:r>
              <a:rPr lang="en-CA" sz="1800" b="1" dirty="0">
                <a:solidFill>
                  <a:srgbClr val="0000FF"/>
                </a:solidFill>
              </a:rPr>
              <a:t>20.57 µM CBL-B + </a:t>
            </a:r>
            <a:r>
              <a:rPr lang="en-CA" b="1" dirty="0">
                <a:solidFill>
                  <a:srgbClr val="0000FF"/>
                </a:solidFill>
              </a:rPr>
              <a:t>97.8 µ</a:t>
            </a:r>
            <a:r>
              <a:rPr lang="en-CA" sz="1800" b="1" dirty="0">
                <a:solidFill>
                  <a:srgbClr val="0000FF"/>
                </a:solidFill>
              </a:rPr>
              <a:t>M CACHE4HI_1955_60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82B387-E0BB-7EEE-C995-D20AC83BCD87}"/>
              </a:ext>
            </a:extLst>
          </p:cNvPr>
          <p:cNvSpPr txBox="1"/>
          <p:nvPr/>
        </p:nvSpPr>
        <p:spPr>
          <a:xfrm>
            <a:off x="7999205" y="2601507"/>
            <a:ext cx="2675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Some intensity changes</a:t>
            </a:r>
          </a:p>
          <a:p>
            <a:r>
              <a:rPr lang="en-CA" dirty="0"/>
              <a:t>No chemical shift changes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CD1531-53C8-A341-1CE0-4C084845CE5D}"/>
              </a:ext>
            </a:extLst>
          </p:cNvPr>
          <p:cNvSpPr txBox="1"/>
          <p:nvPr/>
        </p:nvSpPr>
        <p:spPr>
          <a:xfrm>
            <a:off x="6434006" y="3613143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9FB6F3-F387-4C05-6430-06E6A5AC7834}"/>
              </a:ext>
            </a:extLst>
          </p:cNvPr>
          <p:cNvSpPr txBox="1"/>
          <p:nvPr/>
        </p:nvSpPr>
        <p:spPr>
          <a:xfrm>
            <a:off x="1418743" y="18051"/>
            <a:ext cx="9054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CA" sz="3200" b="1" baseline="30000" dirty="0">
                <a:solidFill>
                  <a:srgbClr val="006666"/>
                </a:solidFill>
                <a:latin typeface="Calibri"/>
              </a:rPr>
              <a:t>19</a:t>
            </a:r>
            <a:r>
              <a:rPr lang="en-CA" sz="3200" b="1" dirty="0">
                <a:solidFill>
                  <a:srgbClr val="006666"/>
                </a:solidFill>
                <a:latin typeface="Calibri"/>
              </a:rPr>
              <a:t>F-Tryptophan-labeled CBL-B + CACHE4HI_1955_60</a:t>
            </a:r>
          </a:p>
        </p:txBody>
      </p:sp>
    </p:spTree>
    <p:extLst>
      <p:ext uri="{BB962C8B-B14F-4D97-AF65-F5344CB8AC3E}">
        <p14:creationId xmlns:p14="http://schemas.microsoft.com/office/powerpoint/2010/main" val="1757057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B9729E-601A-FC14-F7AE-CCD7A1FD4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6" y="902356"/>
            <a:ext cx="8417978" cy="5955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0FEAF2C-570D-AE46-5CB8-A91AA77307C1}"/>
              </a:ext>
            </a:extLst>
          </p:cNvPr>
          <p:cNvSpPr txBox="1"/>
          <p:nvPr/>
        </p:nvSpPr>
        <p:spPr>
          <a:xfrm>
            <a:off x="548640" y="902728"/>
            <a:ext cx="69726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1D spectrum acquired at 298K, 600Hz</a:t>
            </a:r>
          </a:p>
          <a:p>
            <a:r>
              <a:rPr lang="en-CA" sz="1800" dirty="0"/>
              <a:t>34 µM CBL-B, 50mM Tris (pH 8.5), 150mM NaCl, 1mM DTT, 2.5% glycerol </a:t>
            </a:r>
          </a:p>
          <a:p>
            <a:r>
              <a:rPr lang="en-CA" dirty="0"/>
              <a:t>5% DMSO</a:t>
            </a:r>
            <a:r>
              <a:rPr lang="en-CA" sz="1800" dirty="0"/>
              <a:t> </a:t>
            </a:r>
          </a:p>
          <a:p>
            <a:endParaRPr lang="en-CA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279FEF-C3C0-66C8-3B4A-9BA3BE45D174}"/>
              </a:ext>
            </a:extLst>
          </p:cNvPr>
          <p:cNvSpPr/>
          <p:nvPr/>
        </p:nvSpPr>
        <p:spPr>
          <a:xfrm>
            <a:off x="289932" y="1923044"/>
            <a:ext cx="3402837" cy="250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0032FF-E527-9538-5F8B-763F3774272E}"/>
              </a:ext>
            </a:extLst>
          </p:cNvPr>
          <p:cNvSpPr txBox="1"/>
          <p:nvPr/>
        </p:nvSpPr>
        <p:spPr>
          <a:xfrm>
            <a:off x="1917478" y="4315557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0AB78A-539C-B057-91E8-51782869701A}"/>
              </a:ext>
            </a:extLst>
          </p:cNvPr>
          <p:cNvSpPr txBox="1"/>
          <p:nvPr/>
        </p:nvSpPr>
        <p:spPr>
          <a:xfrm>
            <a:off x="3070753" y="2818413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BECEAB-F975-6ECC-783C-144C144162B2}"/>
              </a:ext>
            </a:extLst>
          </p:cNvPr>
          <p:cNvSpPr txBox="1"/>
          <p:nvPr/>
        </p:nvSpPr>
        <p:spPr>
          <a:xfrm>
            <a:off x="3662101" y="3347108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46D83E-A07F-5DBC-263D-30EA833B2549}"/>
              </a:ext>
            </a:extLst>
          </p:cNvPr>
          <p:cNvSpPr txBox="1"/>
          <p:nvPr/>
        </p:nvSpPr>
        <p:spPr>
          <a:xfrm>
            <a:off x="5087946" y="3566478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2C2B81-B932-07DA-676C-4399AA9FDB04}"/>
              </a:ext>
            </a:extLst>
          </p:cNvPr>
          <p:cNvSpPr txBox="1"/>
          <p:nvPr/>
        </p:nvSpPr>
        <p:spPr>
          <a:xfrm>
            <a:off x="3984890" y="230951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DED2A3-82D6-EFDF-ECCB-13E58A4F3D81}"/>
              </a:ext>
            </a:extLst>
          </p:cNvPr>
          <p:cNvSpPr txBox="1"/>
          <p:nvPr/>
        </p:nvSpPr>
        <p:spPr>
          <a:xfrm>
            <a:off x="4577927" y="1865775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961E19-D9BF-333C-7D99-001809FC7DE1}"/>
              </a:ext>
            </a:extLst>
          </p:cNvPr>
          <p:cNvSpPr txBox="1"/>
          <p:nvPr/>
        </p:nvSpPr>
        <p:spPr>
          <a:xfrm>
            <a:off x="6404346" y="4020433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W7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9A285B-E06D-E47F-CD4D-65EDC9CD7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9502-1119-A04F-AB17-ABF0C2504BCE}" type="slidenum">
              <a:rPr lang="en-CA" smtClean="0"/>
              <a:t>2</a:t>
            </a:fld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901EDA-E838-BE37-E7CF-63019E8F6E82}"/>
              </a:ext>
            </a:extLst>
          </p:cNvPr>
          <p:cNvSpPr txBox="1"/>
          <p:nvPr/>
        </p:nvSpPr>
        <p:spPr>
          <a:xfrm>
            <a:off x="2960915" y="212241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CA" sz="1800" b="1" dirty="0">
                <a:solidFill>
                  <a:srgbClr val="FF0000"/>
                </a:solidFill>
              </a:rPr>
              <a:t>CBL-B apo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1A9EFF-B57D-9789-C25F-0D3AE734DCB1}"/>
              </a:ext>
            </a:extLst>
          </p:cNvPr>
          <p:cNvSpPr txBox="1"/>
          <p:nvPr/>
        </p:nvSpPr>
        <p:spPr>
          <a:xfrm>
            <a:off x="1887174" y="88568"/>
            <a:ext cx="8655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CA" sz="2800" b="1" dirty="0">
                <a:solidFill>
                  <a:srgbClr val="006666"/>
                </a:solidFill>
                <a:latin typeface="Calibri"/>
              </a:rPr>
              <a:t>CBL-B apo: </a:t>
            </a:r>
            <a:r>
              <a:rPr lang="en-CA" sz="2800" b="1" baseline="30000" dirty="0">
                <a:solidFill>
                  <a:srgbClr val="006666"/>
                </a:solidFill>
                <a:latin typeface="Calibri"/>
              </a:rPr>
              <a:t>19</a:t>
            </a:r>
            <a:r>
              <a:rPr lang="en-CA" sz="2800" b="1" dirty="0">
                <a:solidFill>
                  <a:srgbClr val="006666"/>
                </a:solidFill>
                <a:latin typeface="Calibri"/>
              </a:rPr>
              <a:t>F-Tryptophan-labeled CBL-B (7 </a:t>
            </a:r>
            <a:r>
              <a:rPr lang="en-CA" sz="2800" b="1" dirty="0" err="1">
                <a:solidFill>
                  <a:srgbClr val="006666"/>
                </a:solidFill>
                <a:latin typeface="Calibri"/>
              </a:rPr>
              <a:t>tryptophans</a:t>
            </a:r>
            <a:r>
              <a:rPr lang="en-CA" sz="2800" b="1" dirty="0">
                <a:solidFill>
                  <a:srgbClr val="006666"/>
                </a:solidFill>
                <a:latin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35480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C749AEE-6844-FF62-3561-9AC8D5962272}"/>
              </a:ext>
            </a:extLst>
          </p:cNvPr>
          <p:cNvSpPr txBox="1"/>
          <p:nvPr/>
        </p:nvSpPr>
        <p:spPr>
          <a:xfrm>
            <a:off x="448938" y="62449"/>
            <a:ext cx="11294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CA" sz="2400" b="1" dirty="0">
                <a:solidFill>
                  <a:srgbClr val="006666"/>
                </a:solidFill>
                <a:latin typeface="Calibri"/>
              </a:rPr>
              <a:t>Positive control: </a:t>
            </a:r>
            <a:r>
              <a:rPr lang="en-CA" sz="2400" b="1" baseline="30000" dirty="0">
                <a:solidFill>
                  <a:srgbClr val="006666"/>
                </a:solidFill>
                <a:latin typeface="Calibri"/>
              </a:rPr>
              <a:t>19</a:t>
            </a:r>
            <a:r>
              <a:rPr lang="en-CA" sz="2400" b="1" dirty="0">
                <a:solidFill>
                  <a:srgbClr val="006666"/>
                </a:solidFill>
                <a:latin typeface="Calibri"/>
              </a:rPr>
              <a:t>F-Tryptophan-labeled CBL-B + </a:t>
            </a:r>
            <a:r>
              <a:rPr lang="en-US" sz="2400" b="1" dirty="0">
                <a:solidFill>
                  <a:srgbClr val="006666"/>
                </a:solidFill>
                <a:latin typeface="Calibri"/>
              </a:rPr>
              <a:t>C2777683 (an analogue of Nx-1607)</a:t>
            </a:r>
            <a:r>
              <a:rPr lang="en-CA" sz="2400" b="1" dirty="0">
                <a:solidFill>
                  <a:srgbClr val="006666"/>
                </a:solidFill>
                <a:latin typeface="Calibri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B85AD-B4EC-66F7-2FA4-0D6D2271F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9502-1119-A04F-AB17-ABF0C2504BCE}" type="slidenum">
              <a:rPr lang="en-CA" smtClean="0"/>
              <a:t>3</a:t>
            </a:fld>
            <a:endParaRPr lang="en-CA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5E94D49-840A-6EFE-3F68-15C5F64A526E}"/>
              </a:ext>
            </a:extLst>
          </p:cNvPr>
          <p:cNvGrpSpPr/>
          <p:nvPr/>
        </p:nvGrpSpPr>
        <p:grpSpPr>
          <a:xfrm>
            <a:off x="0" y="902728"/>
            <a:ext cx="10438984" cy="5955272"/>
            <a:chOff x="0" y="902728"/>
            <a:chExt cx="10438984" cy="595527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0BAACE3-AD3E-EC25-2D2E-A5FC9D914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359097"/>
              <a:ext cx="7772400" cy="549890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F7878F-3A3C-5E8E-5C64-3F204FCF0948}"/>
                </a:ext>
              </a:extLst>
            </p:cNvPr>
            <p:cNvSpPr txBox="1"/>
            <p:nvPr/>
          </p:nvSpPr>
          <p:spPr>
            <a:xfrm>
              <a:off x="6379975" y="2072032"/>
              <a:ext cx="3623051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CA" b="1" dirty="0">
                  <a:solidFill>
                    <a:srgbClr val="FF0000"/>
                  </a:solidFill>
                </a:rPr>
                <a:t>CBL-B apo</a:t>
              </a:r>
            </a:p>
            <a:p>
              <a:r>
                <a:rPr lang="en-CA" b="1" dirty="0">
                  <a:solidFill>
                    <a:srgbClr val="0000FF"/>
                  </a:solidFill>
                </a:rPr>
                <a:t>CBL-B + 102 µM</a:t>
              </a:r>
              <a:r>
                <a:rPr lang="en-CA" dirty="0"/>
                <a:t> </a:t>
              </a:r>
              <a:r>
                <a:rPr lang="en-CA" b="1" dirty="0">
                  <a:solidFill>
                    <a:srgbClr val="0000FF"/>
                  </a:solidFill>
                </a:rPr>
                <a:t>MSC2777683</a:t>
              </a:r>
              <a:endParaRPr lang="en-CA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C7C6D4-E237-14F2-2762-621AFE00E962}"/>
                </a:ext>
              </a:extLst>
            </p:cNvPr>
            <p:cNvSpPr/>
            <p:nvPr/>
          </p:nvSpPr>
          <p:spPr>
            <a:xfrm>
              <a:off x="289932" y="1923044"/>
              <a:ext cx="3402837" cy="250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CF6CB3A-0575-604C-4EBF-7D28453E6AAD}"/>
                </a:ext>
              </a:extLst>
            </p:cNvPr>
            <p:cNvSpPr txBox="1"/>
            <p:nvPr/>
          </p:nvSpPr>
          <p:spPr>
            <a:xfrm>
              <a:off x="548640" y="902728"/>
              <a:ext cx="697267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1D spectra acquired at 298K, 600Hz</a:t>
              </a:r>
            </a:p>
            <a:p>
              <a:r>
                <a:rPr lang="en-CA" sz="1800" dirty="0"/>
                <a:t>34 µM CBL-B, 50mM Tris (pH 8.5), 150mM NaCl, 1mM DTT, 2.5% glycerol </a:t>
              </a:r>
            </a:p>
            <a:p>
              <a:r>
                <a:rPr lang="en-CA" dirty="0"/>
                <a:t>1% DMSO</a:t>
              </a:r>
              <a:r>
                <a:rPr lang="en-CA" sz="1800" dirty="0"/>
                <a:t> </a:t>
              </a:r>
            </a:p>
            <a:p>
              <a:endParaRPr lang="en-CA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1B0A809-77DD-367B-1CB6-F13CC598ED40}"/>
                </a:ext>
              </a:extLst>
            </p:cNvPr>
            <p:cNvSpPr txBox="1"/>
            <p:nvPr/>
          </p:nvSpPr>
          <p:spPr>
            <a:xfrm>
              <a:off x="1991350" y="4315557"/>
              <a:ext cx="506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FF0000"/>
                  </a:solidFill>
                </a:rPr>
                <a:t>W1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FCAEA89-0C5F-EB62-E27A-934A7DB9F86E}"/>
                </a:ext>
              </a:extLst>
            </p:cNvPr>
            <p:cNvSpPr txBox="1"/>
            <p:nvPr/>
          </p:nvSpPr>
          <p:spPr>
            <a:xfrm>
              <a:off x="3016325" y="2527948"/>
              <a:ext cx="506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FF0000"/>
                  </a:solidFill>
                </a:rPr>
                <a:t>W2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ED3C675-313A-F7F0-A3CD-93FA6E429132}"/>
                </a:ext>
              </a:extLst>
            </p:cNvPr>
            <p:cNvSpPr txBox="1"/>
            <p:nvPr/>
          </p:nvSpPr>
          <p:spPr>
            <a:xfrm>
              <a:off x="3523195" y="3361601"/>
              <a:ext cx="506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FF0000"/>
                  </a:solidFill>
                </a:rPr>
                <a:t>W3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1DB2B12-DC5A-E98F-95EA-960882FC9799}"/>
                </a:ext>
              </a:extLst>
            </p:cNvPr>
            <p:cNvSpPr txBox="1"/>
            <p:nvPr/>
          </p:nvSpPr>
          <p:spPr>
            <a:xfrm>
              <a:off x="4640863" y="3474326"/>
              <a:ext cx="506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FF0000"/>
                  </a:solidFill>
                </a:rPr>
                <a:t>W6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1438A0A-F655-A757-DF10-FE2B81B340B2}"/>
                </a:ext>
              </a:extLst>
            </p:cNvPr>
            <p:cNvSpPr txBox="1"/>
            <p:nvPr/>
          </p:nvSpPr>
          <p:spPr>
            <a:xfrm>
              <a:off x="3881040" y="2158616"/>
              <a:ext cx="506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FF0000"/>
                  </a:solidFill>
                </a:rPr>
                <a:t>W4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CB87EEE-B9DD-402A-C59D-83B32587504D}"/>
                </a:ext>
              </a:extLst>
            </p:cNvPr>
            <p:cNvSpPr txBox="1"/>
            <p:nvPr/>
          </p:nvSpPr>
          <p:spPr>
            <a:xfrm>
              <a:off x="4258978" y="2043271"/>
              <a:ext cx="506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FF0000"/>
                  </a:solidFill>
                </a:rPr>
                <a:t>W5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B73343E-6D9A-009D-7230-DB237FCBB92D}"/>
                </a:ext>
              </a:extLst>
            </p:cNvPr>
            <p:cNvSpPr txBox="1"/>
            <p:nvPr/>
          </p:nvSpPr>
          <p:spPr>
            <a:xfrm>
              <a:off x="6096000" y="4315557"/>
              <a:ext cx="506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FF0000"/>
                  </a:solidFill>
                </a:rPr>
                <a:t>W7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3714404-D6C3-606D-FAAA-73C7004A601E}"/>
                </a:ext>
              </a:extLst>
            </p:cNvPr>
            <p:cNvSpPr txBox="1"/>
            <p:nvPr/>
          </p:nvSpPr>
          <p:spPr>
            <a:xfrm>
              <a:off x="6345634" y="2715270"/>
              <a:ext cx="40933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Major intensity and chemical shift changes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7276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049DB-FC07-B138-7509-FFE3D7E94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30BDC78-2428-0986-9F99-6D008A0A3EE3}"/>
              </a:ext>
            </a:extLst>
          </p:cNvPr>
          <p:cNvSpPr txBox="1"/>
          <p:nvPr/>
        </p:nvSpPr>
        <p:spPr>
          <a:xfrm>
            <a:off x="2034597" y="62449"/>
            <a:ext cx="8122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CA" sz="2400" b="1" dirty="0">
                <a:solidFill>
                  <a:srgbClr val="006666"/>
                </a:solidFill>
                <a:latin typeface="Calibri"/>
              </a:rPr>
              <a:t>Positive control: CBL-B + </a:t>
            </a:r>
            <a:r>
              <a:rPr lang="en-US" sz="2400" b="1" dirty="0">
                <a:solidFill>
                  <a:srgbClr val="006666"/>
                </a:solidFill>
                <a:latin typeface="Calibri"/>
              </a:rPr>
              <a:t>C2777683 (an analogue of Nx-1607)</a:t>
            </a:r>
            <a:r>
              <a:rPr lang="en-CA" sz="2400" b="1" dirty="0">
                <a:solidFill>
                  <a:srgbClr val="006666"/>
                </a:solidFill>
                <a:latin typeface="Calibri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8A825-F194-8222-9650-EF51C7D5C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9502-1119-A04F-AB17-ABF0C2504BCE}" type="slidenum">
              <a:rPr lang="en-CA" smtClean="0"/>
              <a:t>4</a:t>
            </a:fld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ABD52D-3101-0902-071A-55B2A14AB6D0}"/>
              </a:ext>
            </a:extLst>
          </p:cNvPr>
          <p:cNvSpPr/>
          <p:nvPr/>
        </p:nvSpPr>
        <p:spPr>
          <a:xfrm>
            <a:off x="289932" y="1923044"/>
            <a:ext cx="3402837" cy="250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D4B8A0-70EA-5981-FC31-FEC612447185}"/>
              </a:ext>
            </a:extLst>
          </p:cNvPr>
          <p:cNvSpPr txBox="1"/>
          <p:nvPr/>
        </p:nvSpPr>
        <p:spPr>
          <a:xfrm>
            <a:off x="462609" y="933772"/>
            <a:ext cx="4512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/>
              <a:t>50 mM Tris (pH 8.0), 250 mM NaCl, 1% DMSO</a:t>
            </a:r>
            <a:r>
              <a:rPr lang="en-CA" sz="180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74AEED-95CD-2D2E-F1D7-2620371DC7BC}"/>
              </a:ext>
            </a:extLst>
          </p:cNvPr>
          <p:cNvSpPr txBox="1"/>
          <p:nvPr/>
        </p:nvSpPr>
        <p:spPr>
          <a:xfrm>
            <a:off x="8098650" y="3455408"/>
            <a:ext cx="409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Major chemical shift changes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0F8B11-D29E-689C-6748-B5C86EDCE4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789" t="17391" r="19048" b="9251"/>
          <a:stretch/>
        </p:blipFill>
        <p:spPr>
          <a:xfrm>
            <a:off x="462609" y="1415187"/>
            <a:ext cx="7335078" cy="503089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7B1B524-D458-2F6B-B82C-A5D300521112}"/>
              </a:ext>
            </a:extLst>
          </p:cNvPr>
          <p:cNvSpPr txBox="1"/>
          <p:nvPr/>
        </p:nvSpPr>
        <p:spPr>
          <a:xfrm>
            <a:off x="7970364" y="1712762"/>
            <a:ext cx="362305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b="1" dirty="0"/>
              <a:t>10 µM</a:t>
            </a:r>
            <a:r>
              <a:rPr lang="en-CA" dirty="0"/>
              <a:t> </a:t>
            </a:r>
            <a:r>
              <a:rPr lang="en-CA" b="1" dirty="0"/>
              <a:t>C2777683</a:t>
            </a:r>
          </a:p>
          <a:p>
            <a:r>
              <a:rPr lang="en-CA" b="1" dirty="0">
                <a:solidFill>
                  <a:srgbClr val="00B050"/>
                </a:solidFill>
              </a:rPr>
              <a:t>10 µM</a:t>
            </a:r>
            <a:r>
              <a:rPr lang="en-CA" dirty="0">
                <a:solidFill>
                  <a:srgbClr val="00B050"/>
                </a:solidFill>
              </a:rPr>
              <a:t> </a:t>
            </a:r>
            <a:r>
              <a:rPr lang="en-CA" b="1" dirty="0">
                <a:solidFill>
                  <a:srgbClr val="00B050"/>
                </a:solidFill>
              </a:rPr>
              <a:t>CBL-B + 10 µM</a:t>
            </a:r>
            <a:r>
              <a:rPr lang="en-CA" dirty="0">
                <a:solidFill>
                  <a:srgbClr val="00B050"/>
                </a:solidFill>
              </a:rPr>
              <a:t> </a:t>
            </a:r>
            <a:r>
              <a:rPr lang="en-CA" b="1" dirty="0">
                <a:solidFill>
                  <a:srgbClr val="00B050"/>
                </a:solidFill>
              </a:rPr>
              <a:t>C2777683</a:t>
            </a:r>
          </a:p>
          <a:p>
            <a:r>
              <a:rPr lang="en-CA" b="1" dirty="0">
                <a:solidFill>
                  <a:srgbClr val="FF0000"/>
                </a:solidFill>
              </a:rPr>
              <a:t>20 µM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b="1" dirty="0">
                <a:solidFill>
                  <a:srgbClr val="FF0000"/>
                </a:solidFill>
              </a:rPr>
              <a:t>CBL-B + 10 µM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b="1" dirty="0">
                <a:solidFill>
                  <a:srgbClr val="FF0000"/>
                </a:solidFill>
              </a:rPr>
              <a:t>C2777683</a:t>
            </a:r>
          </a:p>
        </p:txBody>
      </p:sp>
    </p:spTree>
    <p:extLst>
      <p:ext uri="{BB962C8B-B14F-4D97-AF65-F5344CB8AC3E}">
        <p14:creationId xmlns:p14="http://schemas.microsoft.com/office/powerpoint/2010/main" val="3091375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B19D357-8F17-A7E3-76AD-C14C98369A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818" y="977886"/>
            <a:ext cx="8311219" cy="5880114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3BD708-B226-D1CA-9AE6-BA0EAF7DCDAA}"/>
              </a:ext>
            </a:extLst>
          </p:cNvPr>
          <p:cNvSpPr txBox="1"/>
          <p:nvPr/>
        </p:nvSpPr>
        <p:spPr>
          <a:xfrm>
            <a:off x="548640" y="902728"/>
            <a:ext cx="72051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1D spectra acquired at 298K, 600Hz</a:t>
            </a:r>
          </a:p>
          <a:p>
            <a:r>
              <a:rPr lang="en-CA" sz="1800" dirty="0"/>
              <a:t>32.6 µM CBL-B, 50mM Tris (pH 8.5), 150mM NaCl, 1mM DTT, 2.5% glycerol </a:t>
            </a:r>
          </a:p>
          <a:p>
            <a:r>
              <a:rPr lang="en-CA" dirty="0"/>
              <a:t>5% DMSO</a:t>
            </a:r>
            <a:r>
              <a:rPr lang="en-CA" sz="1800" dirty="0"/>
              <a:t> </a:t>
            </a:r>
          </a:p>
          <a:p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92546E-4008-55D8-393D-EA817977576A}"/>
              </a:ext>
            </a:extLst>
          </p:cNvPr>
          <p:cNvSpPr txBox="1"/>
          <p:nvPr/>
        </p:nvSpPr>
        <p:spPr>
          <a:xfrm>
            <a:off x="2361471" y="3733277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CF0CBD-6140-97AB-FF1B-35E5A0F03271}"/>
              </a:ext>
            </a:extLst>
          </p:cNvPr>
          <p:cNvSpPr txBox="1"/>
          <p:nvPr/>
        </p:nvSpPr>
        <p:spPr>
          <a:xfrm>
            <a:off x="3142020" y="2719488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7DF551-5D28-E836-338A-E1EF83BE6A66}"/>
              </a:ext>
            </a:extLst>
          </p:cNvPr>
          <p:cNvSpPr txBox="1"/>
          <p:nvPr/>
        </p:nvSpPr>
        <p:spPr>
          <a:xfrm>
            <a:off x="3596976" y="3121821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8FA94B-914F-7CC4-2704-691DE3F43029}"/>
              </a:ext>
            </a:extLst>
          </p:cNvPr>
          <p:cNvSpPr txBox="1"/>
          <p:nvPr/>
        </p:nvSpPr>
        <p:spPr>
          <a:xfrm>
            <a:off x="4824889" y="3306487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097396-C93D-83F3-24A8-844CD6A458B2}"/>
              </a:ext>
            </a:extLst>
          </p:cNvPr>
          <p:cNvSpPr txBox="1"/>
          <p:nvPr/>
        </p:nvSpPr>
        <p:spPr>
          <a:xfrm>
            <a:off x="4103730" y="1964557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1B15D2-8B76-3D95-DDA0-20F34B7E8DB9}"/>
              </a:ext>
            </a:extLst>
          </p:cNvPr>
          <p:cNvSpPr txBox="1"/>
          <p:nvPr/>
        </p:nvSpPr>
        <p:spPr>
          <a:xfrm>
            <a:off x="4634894" y="182791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26B06A-E627-D3F3-29DE-A1DFA7DB1D3B}"/>
              </a:ext>
            </a:extLst>
          </p:cNvPr>
          <p:cNvSpPr txBox="1"/>
          <p:nvPr/>
        </p:nvSpPr>
        <p:spPr>
          <a:xfrm>
            <a:off x="8135904" y="1970119"/>
            <a:ext cx="39624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b="1" dirty="0">
                <a:solidFill>
                  <a:srgbClr val="FF0000"/>
                </a:solidFill>
              </a:rPr>
              <a:t>CBL-B apo</a:t>
            </a:r>
          </a:p>
          <a:p>
            <a:r>
              <a:rPr lang="en-CA" sz="1800" b="1" dirty="0">
                <a:solidFill>
                  <a:srgbClr val="0000FF"/>
                </a:solidFill>
              </a:rPr>
              <a:t>CBL-B + </a:t>
            </a:r>
            <a:r>
              <a:rPr lang="en-CA" b="1" dirty="0">
                <a:solidFill>
                  <a:srgbClr val="0000FF"/>
                </a:solidFill>
              </a:rPr>
              <a:t>97.8 µ</a:t>
            </a:r>
            <a:r>
              <a:rPr lang="en-CA" sz="1800" b="1" dirty="0">
                <a:solidFill>
                  <a:srgbClr val="0000FF"/>
                </a:solidFill>
              </a:rPr>
              <a:t>M CACHE4HI_1954_17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F31C47-A3DF-2318-038C-2016EB1484DA}"/>
              </a:ext>
            </a:extLst>
          </p:cNvPr>
          <p:cNvSpPr txBox="1"/>
          <p:nvPr/>
        </p:nvSpPr>
        <p:spPr>
          <a:xfrm>
            <a:off x="8135904" y="2609614"/>
            <a:ext cx="2675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Intensity changes</a:t>
            </a:r>
          </a:p>
          <a:p>
            <a:r>
              <a:rPr lang="en-CA" dirty="0"/>
              <a:t>No chemical shift changes 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5CF0AF44-3236-61A8-1FBE-77E253F05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9502-1119-A04F-AB17-ABF0C2504BCE}" type="slidenum">
              <a:rPr lang="en-CA" smtClean="0"/>
              <a:t>5</a:t>
            </a:fld>
            <a:endParaRPr lang="en-CA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3E1430-DA66-496D-C16C-E492A19B2F23}"/>
              </a:ext>
            </a:extLst>
          </p:cNvPr>
          <p:cNvSpPr txBox="1"/>
          <p:nvPr/>
        </p:nvSpPr>
        <p:spPr>
          <a:xfrm>
            <a:off x="6270721" y="3917943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B9656E-7B2A-737E-9BB5-234C0B7A248B}"/>
              </a:ext>
            </a:extLst>
          </p:cNvPr>
          <p:cNvSpPr txBox="1"/>
          <p:nvPr/>
        </p:nvSpPr>
        <p:spPr>
          <a:xfrm>
            <a:off x="1339230" y="84895"/>
            <a:ext cx="9054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CA" sz="3200" b="1" baseline="30000" dirty="0">
                <a:solidFill>
                  <a:srgbClr val="006666"/>
                </a:solidFill>
                <a:latin typeface="Calibri"/>
              </a:rPr>
              <a:t>19</a:t>
            </a:r>
            <a:r>
              <a:rPr lang="en-CA" sz="3200" b="1" dirty="0">
                <a:solidFill>
                  <a:srgbClr val="006666"/>
                </a:solidFill>
                <a:latin typeface="Calibri"/>
              </a:rPr>
              <a:t>F-Tryptophan-labeled CBL-B + CACHE4HI_1954_17 </a:t>
            </a:r>
          </a:p>
        </p:txBody>
      </p:sp>
    </p:spTree>
    <p:extLst>
      <p:ext uri="{BB962C8B-B14F-4D97-AF65-F5344CB8AC3E}">
        <p14:creationId xmlns:p14="http://schemas.microsoft.com/office/powerpoint/2010/main" val="2618521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23293D5-EA7E-259C-CB79-2AEE29C7D5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48107"/>
            <a:ext cx="8636000" cy="610989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3BD708-B226-D1CA-9AE6-BA0EAF7DCDAA}"/>
              </a:ext>
            </a:extLst>
          </p:cNvPr>
          <p:cNvSpPr txBox="1"/>
          <p:nvPr/>
        </p:nvSpPr>
        <p:spPr>
          <a:xfrm>
            <a:off x="548640" y="902728"/>
            <a:ext cx="72003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1D spectra acquired at 298K, 600Hz</a:t>
            </a:r>
          </a:p>
          <a:p>
            <a:r>
              <a:rPr lang="en-CA" sz="1800" dirty="0"/>
              <a:t>32.6 µM CBL-B, 50mM Tris (pH 8.5), 150mM NaCl, 1mM DTT, 2.5% glycerol </a:t>
            </a:r>
          </a:p>
          <a:p>
            <a:r>
              <a:rPr lang="en-CA" dirty="0"/>
              <a:t>5% DMSO</a:t>
            </a:r>
            <a:r>
              <a:rPr lang="en-CA" sz="1800" dirty="0"/>
              <a:t> </a:t>
            </a:r>
          </a:p>
          <a:p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CFCB58-7200-9400-FBD9-B50E3D3AD471}"/>
              </a:ext>
            </a:extLst>
          </p:cNvPr>
          <p:cNvSpPr txBox="1"/>
          <p:nvPr/>
        </p:nvSpPr>
        <p:spPr>
          <a:xfrm>
            <a:off x="2361471" y="3618387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33D472-E632-D676-C449-8B32FF1FDC0A}"/>
              </a:ext>
            </a:extLst>
          </p:cNvPr>
          <p:cNvSpPr txBox="1"/>
          <p:nvPr/>
        </p:nvSpPr>
        <p:spPr>
          <a:xfrm>
            <a:off x="3382939" y="2430025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BB3161-E3F1-8B6B-9953-F58DEC62F3AC}"/>
              </a:ext>
            </a:extLst>
          </p:cNvPr>
          <p:cNvSpPr txBox="1"/>
          <p:nvPr/>
        </p:nvSpPr>
        <p:spPr>
          <a:xfrm>
            <a:off x="3586480" y="316706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4471CB-2FA1-0D25-746D-2DADE86BCE98}"/>
              </a:ext>
            </a:extLst>
          </p:cNvPr>
          <p:cNvSpPr txBox="1"/>
          <p:nvPr/>
        </p:nvSpPr>
        <p:spPr>
          <a:xfrm>
            <a:off x="5121621" y="3216732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B2903D-690D-9BD5-2576-A65614BD631C}"/>
              </a:ext>
            </a:extLst>
          </p:cNvPr>
          <p:cNvSpPr txBox="1"/>
          <p:nvPr/>
        </p:nvSpPr>
        <p:spPr>
          <a:xfrm>
            <a:off x="4247891" y="1924962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CD32A2-734B-A39D-CD96-26EFE4773097}"/>
              </a:ext>
            </a:extLst>
          </p:cNvPr>
          <p:cNvSpPr txBox="1"/>
          <p:nvPr/>
        </p:nvSpPr>
        <p:spPr>
          <a:xfrm>
            <a:off x="4868186" y="1657388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40F034-A6B1-D88B-28C0-5D343128A91B}"/>
              </a:ext>
            </a:extLst>
          </p:cNvPr>
          <p:cNvSpPr txBox="1"/>
          <p:nvPr/>
        </p:nvSpPr>
        <p:spPr>
          <a:xfrm>
            <a:off x="7646819" y="1993015"/>
            <a:ext cx="39624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b="1" dirty="0">
                <a:solidFill>
                  <a:srgbClr val="FF0000"/>
                </a:solidFill>
              </a:rPr>
              <a:t>CBL-B apo</a:t>
            </a:r>
          </a:p>
          <a:p>
            <a:r>
              <a:rPr lang="en-CA" sz="1800" b="1" dirty="0">
                <a:solidFill>
                  <a:srgbClr val="0000FF"/>
                </a:solidFill>
              </a:rPr>
              <a:t>CBL-B + </a:t>
            </a:r>
            <a:r>
              <a:rPr lang="en-CA" b="1" dirty="0">
                <a:solidFill>
                  <a:srgbClr val="0000FF"/>
                </a:solidFill>
              </a:rPr>
              <a:t>97.8 µ</a:t>
            </a:r>
            <a:r>
              <a:rPr lang="en-CA" sz="1800" b="1" dirty="0">
                <a:solidFill>
                  <a:srgbClr val="0000FF"/>
                </a:solidFill>
              </a:rPr>
              <a:t>M CACHE4HI_1962_33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9D58AC-7229-000E-95D2-7DCB323F6319}"/>
              </a:ext>
            </a:extLst>
          </p:cNvPr>
          <p:cNvSpPr txBox="1"/>
          <p:nvPr/>
        </p:nvSpPr>
        <p:spPr>
          <a:xfrm>
            <a:off x="7648057" y="2631638"/>
            <a:ext cx="409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Major intensity and chemical shift changes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824FB533-72B0-C146-C730-674AE599B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9502-1119-A04F-AB17-ABF0C2504BCE}" type="slidenum">
              <a:rPr lang="en-CA" smtClean="0"/>
              <a:t>6</a:t>
            </a:fld>
            <a:endParaRPr lang="en-CA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6153A7-6FE4-F639-81E1-187965A134A8}"/>
              </a:ext>
            </a:extLst>
          </p:cNvPr>
          <p:cNvSpPr txBox="1"/>
          <p:nvPr/>
        </p:nvSpPr>
        <p:spPr>
          <a:xfrm>
            <a:off x="6695264" y="3618387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F4A7D4-7EB2-9641-1591-E9CC745E5DE0}"/>
              </a:ext>
            </a:extLst>
          </p:cNvPr>
          <p:cNvSpPr txBox="1"/>
          <p:nvPr/>
        </p:nvSpPr>
        <p:spPr>
          <a:xfrm>
            <a:off x="1418743" y="18051"/>
            <a:ext cx="9054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CA" sz="3200" b="1" baseline="30000" dirty="0">
                <a:solidFill>
                  <a:srgbClr val="006666"/>
                </a:solidFill>
                <a:latin typeface="Calibri"/>
              </a:rPr>
              <a:t>19</a:t>
            </a:r>
            <a:r>
              <a:rPr lang="en-CA" sz="3200" b="1" dirty="0">
                <a:solidFill>
                  <a:srgbClr val="006666"/>
                </a:solidFill>
                <a:latin typeface="Calibri"/>
              </a:rPr>
              <a:t>F-Tryptophan-labeled CBL-B + CACHE4HI_1962_33</a:t>
            </a:r>
          </a:p>
        </p:txBody>
      </p:sp>
    </p:spTree>
    <p:extLst>
      <p:ext uri="{BB962C8B-B14F-4D97-AF65-F5344CB8AC3E}">
        <p14:creationId xmlns:p14="http://schemas.microsoft.com/office/powerpoint/2010/main" val="1632497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BEA16D1-ABB0-2B0E-73B0-D1DD3DC02D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81601"/>
            <a:ext cx="8447314" cy="5976399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3BD708-B226-D1CA-9AE6-BA0EAF7DCDAA}"/>
              </a:ext>
            </a:extLst>
          </p:cNvPr>
          <p:cNvSpPr txBox="1"/>
          <p:nvPr/>
        </p:nvSpPr>
        <p:spPr>
          <a:xfrm>
            <a:off x="548640" y="902728"/>
            <a:ext cx="72003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1D spectra acquired at 298K, 600Hz</a:t>
            </a:r>
          </a:p>
          <a:p>
            <a:r>
              <a:rPr lang="en-CA" sz="1800" dirty="0"/>
              <a:t>32.6 µM CBL-B, 50mM Tris (pH 8.5), 150mM NaCl, 1mM DTT, 2.5% glycerol </a:t>
            </a:r>
          </a:p>
          <a:p>
            <a:r>
              <a:rPr lang="en-CA" dirty="0"/>
              <a:t>5% DMSO</a:t>
            </a:r>
            <a:r>
              <a:rPr lang="en-CA" sz="1800" dirty="0"/>
              <a:t> </a:t>
            </a:r>
          </a:p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5A87E0-8FFA-7584-62CD-8D42F53A9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9502-1119-A04F-AB17-ABF0C2504BCE}" type="slidenum">
              <a:rPr lang="en-CA" smtClean="0"/>
              <a:t>7</a:t>
            </a:fld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6C47D-B587-51DC-DB16-67F12E08E278}"/>
              </a:ext>
            </a:extLst>
          </p:cNvPr>
          <p:cNvSpPr txBox="1"/>
          <p:nvPr/>
        </p:nvSpPr>
        <p:spPr>
          <a:xfrm>
            <a:off x="2361471" y="3733277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3D6D76-902E-D554-9C43-3E970F8ADCC4}"/>
              </a:ext>
            </a:extLst>
          </p:cNvPr>
          <p:cNvSpPr txBox="1"/>
          <p:nvPr/>
        </p:nvSpPr>
        <p:spPr>
          <a:xfrm>
            <a:off x="3142020" y="2719488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5573CA-9B5E-6901-7098-0A944C2909D9}"/>
              </a:ext>
            </a:extLst>
          </p:cNvPr>
          <p:cNvSpPr txBox="1"/>
          <p:nvPr/>
        </p:nvSpPr>
        <p:spPr>
          <a:xfrm>
            <a:off x="3596976" y="3121821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2ACDFF-9021-38CC-E7AA-5619DBA845BB}"/>
              </a:ext>
            </a:extLst>
          </p:cNvPr>
          <p:cNvSpPr txBox="1"/>
          <p:nvPr/>
        </p:nvSpPr>
        <p:spPr>
          <a:xfrm>
            <a:off x="4824889" y="3306487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9C8BDC-F8D2-3FF0-FEBB-9F355F980733}"/>
              </a:ext>
            </a:extLst>
          </p:cNvPr>
          <p:cNvSpPr txBox="1"/>
          <p:nvPr/>
        </p:nvSpPr>
        <p:spPr>
          <a:xfrm>
            <a:off x="4103730" y="1964557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DECFE0-AA6A-C141-7710-443666DC8BD3}"/>
              </a:ext>
            </a:extLst>
          </p:cNvPr>
          <p:cNvSpPr txBox="1"/>
          <p:nvPr/>
        </p:nvSpPr>
        <p:spPr>
          <a:xfrm>
            <a:off x="4634894" y="182791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567F5A-7DEE-0929-6756-677707D5DD11}"/>
              </a:ext>
            </a:extLst>
          </p:cNvPr>
          <p:cNvSpPr txBox="1"/>
          <p:nvPr/>
        </p:nvSpPr>
        <p:spPr>
          <a:xfrm>
            <a:off x="7872699" y="2001577"/>
            <a:ext cx="39624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b="1" dirty="0">
                <a:solidFill>
                  <a:srgbClr val="FF0000"/>
                </a:solidFill>
              </a:rPr>
              <a:t>CBL-B apo</a:t>
            </a:r>
          </a:p>
          <a:p>
            <a:r>
              <a:rPr lang="en-CA" sz="1800" b="1" dirty="0">
                <a:solidFill>
                  <a:srgbClr val="0000FF"/>
                </a:solidFill>
              </a:rPr>
              <a:t>CBL-B + </a:t>
            </a:r>
            <a:r>
              <a:rPr lang="en-CA" b="1" dirty="0">
                <a:solidFill>
                  <a:srgbClr val="0000FF"/>
                </a:solidFill>
              </a:rPr>
              <a:t>97.8 µ</a:t>
            </a:r>
            <a:r>
              <a:rPr lang="en-CA" sz="1800" b="1" dirty="0">
                <a:solidFill>
                  <a:srgbClr val="0000FF"/>
                </a:solidFill>
              </a:rPr>
              <a:t>M CACHE4HI_2117_63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8F5720-E92D-E201-5E02-FC060EA2D9FB}"/>
              </a:ext>
            </a:extLst>
          </p:cNvPr>
          <p:cNvSpPr txBox="1"/>
          <p:nvPr/>
        </p:nvSpPr>
        <p:spPr>
          <a:xfrm>
            <a:off x="7881503" y="2647908"/>
            <a:ext cx="2675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Minor intensity changes</a:t>
            </a:r>
          </a:p>
          <a:p>
            <a:r>
              <a:rPr lang="en-CA" dirty="0"/>
              <a:t>No chemical shift changes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7F577A-6946-7806-E3D1-F9B1E567B6E1}"/>
              </a:ext>
            </a:extLst>
          </p:cNvPr>
          <p:cNvSpPr txBox="1"/>
          <p:nvPr/>
        </p:nvSpPr>
        <p:spPr>
          <a:xfrm>
            <a:off x="6434006" y="3917943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0B2E39-D4F4-D360-7663-B8EF74475F91}"/>
              </a:ext>
            </a:extLst>
          </p:cNvPr>
          <p:cNvSpPr txBox="1"/>
          <p:nvPr/>
        </p:nvSpPr>
        <p:spPr>
          <a:xfrm>
            <a:off x="1418743" y="18051"/>
            <a:ext cx="9054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CA" sz="3200" b="1" baseline="30000" dirty="0">
                <a:solidFill>
                  <a:srgbClr val="006666"/>
                </a:solidFill>
                <a:latin typeface="Calibri"/>
              </a:rPr>
              <a:t>19</a:t>
            </a:r>
            <a:r>
              <a:rPr lang="en-CA" sz="3200" b="1" dirty="0">
                <a:solidFill>
                  <a:srgbClr val="006666"/>
                </a:solidFill>
                <a:latin typeface="Calibri"/>
              </a:rPr>
              <a:t>F-Tryptophan-labeled CBL-B + CACHE4HI_2117_63</a:t>
            </a:r>
          </a:p>
        </p:txBody>
      </p:sp>
    </p:spTree>
    <p:extLst>
      <p:ext uri="{BB962C8B-B14F-4D97-AF65-F5344CB8AC3E}">
        <p14:creationId xmlns:p14="http://schemas.microsoft.com/office/powerpoint/2010/main" val="2459696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A227741-7D06-AF88-A442-58681BAF63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594969"/>
            <a:ext cx="8852453" cy="626303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3BD708-B226-D1CA-9AE6-BA0EAF7DCDAA}"/>
              </a:ext>
            </a:extLst>
          </p:cNvPr>
          <p:cNvSpPr txBox="1"/>
          <p:nvPr/>
        </p:nvSpPr>
        <p:spPr>
          <a:xfrm>
            <a:off x="548640" y="902728"/>
            <a:ext cx="72003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1D spectra acquired at 298K, 600Hz</a:t>
            </a:r>
          </a:p>
          <a:p>
            <a:r>
              <a:rPr lang="en-CA" sz="1800" dirty="0"/>
              <a:t>32.6 µM CBL-B, 50mM Tris (pH 8.5), 150mM NaCl, 1mM DTT, 2.5% glycerol </a:t>
            </a:r>
          </a:p>
          <a:p>
            <a:r>
              <a:rPr lang="en-CA" dirty="0"/>
              <a:t>5% DMSO</a:t>
            </a:r>
            <a:r>
              <a:rPr lang="en-CA" sz="1800" dirty="0"/>
              <a:t> </a:t>
            </a:r>
          </a:p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2150C4-26DF-BDEA-29B1-A642FA8C4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9502-1119-A04F-AB17-ABF0C2504BCE}" type="slidenum">
              <a:rPr lang="en-CA" smtClean="0"/>
              <a:t>8</a:t>
            </a:fld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22955B-EF78-2F40-7EC0-498391BD9AE9}"/>
              </a:ext>
            </a:extLst>
          </p:cNvPr>
          <p:cNvSpPr txBox="1"/>
          <p:nvPr/>
        </p:nvSpPr>
        <p:spPr>
          <a:xfrm>
            <a:off x="2635150" y="3802981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890ED2-A7D0-BD9A-D301-FB2C8F06A884}"/>
              </a:ext>
            </a:extLst>
          </p:cNvPr>
          <p:cNvSpPr txBox="1"/>
          <p:nvPr/>
        </p:nvSpPr>
        <p:spPr>
          <a:xfrm>
            <a:off x="3343541" y="274404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3E5B8F-5E08-A957-CA48-D03D566FE146}"/>
              </a:ext>
            </a:extLst>
          </p:cNvPr>
          <p:cNvSpPr txBox="1"/>
          <p:nvPr/>
        </p:nvSpPr>
        <p:spPr>
          <a:xfrm>
            <a:off x="3889809" y="3357153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4DECBB-450E-D9AC-A12F-B97441A868F3}"/>
              </a:ext>
            </a:extLst>
          </p:cNvPr>
          <p:cNvSpPr txBox="1"/>
          <p:nvPr/>
        </p:nvSpPr>
        <p:spPr>
          <a:xfrm>
            <a:off x="5170751" y="3453974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85A52A-3B63-3478-418B-E929479F4F82}"/>
              </a:ext>
            </a:extLst>
          </p:cNvPr>
          <p:cNvSpPr txBox="1"/>
          <p:nvPr/>
        </p:nvSpPr>
        <p:spPr>
          <a:xfrm>
            <a:off x="4309532" y="200615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742944-F06D-33E3-0063-1492063AD97D}"/>
              </a:ext>
            </a:extLst>
          </p:cNvPr>
          <p:cNvSpPr txBox="1"/>
          <p:nvPr/>
        </p:nvSpPr>
        <p:spPr>
          <a:xfrm>
            <a:off x="4634894" y="182791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13DEB4-03AC-3261-A692-ABC041FFF698}"/>
              </a:ext>
            </a:extLst>
          </p:cNvPr>
          <p:cNvSpPr txBox="1"/>
          <p:nvPr/>
        </p:nvSpPr>
        <p:spPr>
          <a:xfrm>
            <a:off x="7925694" y="2012576"/>
            <a:ext cx="39624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b="1" dirty="0">
                <a:solidFill>
                  <a:srgbClr val="FF0000"/>
                </a:solidFill>
              </a:rPr>
              <a:t>CBL-B apo</a:t>
            </a:r>
          </a:p>
          <a:p>
            <a:r>
              <a:rPr lang="en-CA" sz="1800" b="1" dirty="0">
                <a:solidFill>
                  <a:srgbClr val="0000FF"/>
                </a:solidFill>
              </a:rPr>
              <a:t>CBL-B + </a:t>
            </a:r>
            <a:r>
              <a:rPr lang="en-CA" b="1" dirty="0">
                <a:solidFill>
                  <a:srgbClr val="0000FF"/>
                </a:solidFill>
              </a:rPr>
              <a:t>97.8 µ</a:t>
            </a:r>
            <a:r>
              <a:rPr lang="en-CA" sz="1800" b="1" dirty="0">
                <a:solidFill>
                  <a:srgbClr val="0000FF"/>
                </a:solidFill>
              </a:rPr>
              <a:t>M CACHE4HI_1946_60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1FEAC3-CC65-B837-F807-D190EDA2D17C}"/>
              </a:ext>
            </a:extLst>
          </p:cNvPr>
          <p:cNvSpPr txBox="1"/>
          <p:nvPr/>
        </p:nvSpPr>
        <p:spPr>
          <a:xfrm>
            <a:off x="7925694" y="2744040"/>
            <a:ext cx="3900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Intensity changes across the spectrum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16BB21-1BFF-14B4-F13A-21A26087695D}"/>
              </a:ext>
            </a:extLst>
          </p:cNvPr>
          <p:cNvSpPr txBox="1"/>
          <p:nvPr/>
        </p:nvSpPr>
        <p:spPr>
          <a:xfrm>
            <a:off x="6434006" y="3917943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713CA9-E9AB-FE73-81CE-4859F1458F00}"/>
              </a:ext>
            </a:extLst>
          </p:cNvPr>
          <p:cNvSpPr txBox="1"/>
          <p:nvPr/>
        </p:nvSpPr>
        <p:spPr>
          <a:xfrm>
            <a:off x="1418743" y="18051"/>
            <a:ext cx="9054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CA" sz="3200" b="1" baseline="30000" dirty="0">
                <a:solidFill>
                  <a:srgbClr val="006666"/>
                </a:solidFill>
                <a:latin typeface="Calibri"/>
              </a:rPr>
              <a:t>19</a:t>
            </a:r>
            <a:r>
              <a:rPr lang="en-CA" sz="3200" b="1" dirty="0">
                <a:solidFill>
                  <a:srgbClr val="006666"/>
                </a:solidFill>
                <a:latin typeface="Calibri"/>
              </a:rPr>
              <a:t>F-Tryptophan-labeled CBL-B + CACHE4HI_1946_60</a:t>
            </a:r>
          </a:p>
        </p:txBody>
      </p:sp>
    </p:spTree>
    <p:extLst>
      <p:ext uri="{BB962C8B-B14F-4D97-AF65-F5344CB8AC3E}">
        <p14:creationId xmlns:p14="http://schemas.microsoft.com/office/powerpoint/2010/main" val="1911747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7BA8E42-5C7C-E895-8423-CA55B0EB90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19962"/>
            <a:ext cx="8958470" cy="633803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3BD708-B226-D1CA-9AE6-BA0EAF7DCDAA}"/>
              </a:ext>
            </a:extLst>
          </p:cNvPr>
          <p:cNvSpPr txBox="1"/>
          <p:nvPr/>
        </p:nvSpPr>
        <p:spPr>
          <a:xfrm>
            <a:off x="548640" y="902728"/>
            <a:ext cx="72003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1D spectra acquired at 298K, 600Hz</a:t>
            </a:r>
          </a:p>
          <a:p>
            <a:r>
              <a:rPr lang="en-CA" sz="1800" dirty="0"/>
              <a:t>32.6 µM CBL-B, 50mM Tris (pH 8.5), 150mM NaCl, 1mM DTT, 2.5% glycerol </a:t>
            </a:r>
          </a:p>
          <a:p>
            <a:r>
              <a:rPr lang="en-CA" dirty="0"/>
              <a:t>5% DMSO</a:t>
            </a:r>
            <a:r>
              <a:rPr lang="en-CA" sz="1800" dirty="0"/>
              <a:t> </a:t>
            </a:r>
          </a:p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CAFDA0-AF69-6D77-F4E7-F065CC95B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9502-1119-A04F-AB17-ABF0C2504BCE}" type="slidenum">
              <a:rPr lang="en-CA" smtClean="0"/>
              <a:t>9</a:t>
            </a:fld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7F963E-E03E-BD79-D704-EA16A8ED7EAB}"/>
              </a:ext>
            </a:extLst>
          </p:cNvPr>
          <p:cNvSpPr txBox="1"/>
          <p:nvPr/>
        </p:nvSpPr>
        <p:spPr>
          <a:xfrm>
            <a:off x="2361471" y="3733277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092488-2B46-31C4-C4D4-05143D24EB8C}"/>
              </a:ext>
            </a:extLst>
          </p:cNvPr>
          <p:cNvSpPr txBox="1"/>
          <p:nvPr/>
        </p:nvSpPr>
        <p:spPr>
          <a:xfrm>
            <a:off x="3142020" y="2719488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4B9CF9-2B8A-3291-B085-B62FB036524D}"/>
              </a:ext>
            </a:extLst>
          </p:cNvPr>
          <p:cNvSpPr txBox="1"/>
          <p:nvPr/>
        </p:nvSpPr>
        <p:spPr>
          <a:xfrm>
            <a:off x="3850295" y="3026386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CF013C-49EB-5005-AC65-80D175D34321}"/>
              </a:ext>
            </a:extLst>
          </p:cNvPr>
          <p:cNvSpPr txBox="1"/>
          <p:nvPr/>
        </p:nvSpPr>
        <p:spPr>
          <a:xfrm>
            <a:off x="5153100" y="3404521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02EC94-D6C9-A17B-8898-749BD1279DA0}"/>
              </a:ext>
            </a:extLst>
          </p:cNvPr>
          <p:cNvSpPr txBox="1"/>
          <p:nvPr/>
        </p:nvSpPr>
        <p:spPr>
          <a:xfrm>
            <a:off x="4273924" y="1972501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F1243E-4085-B4EC-0F67-4955FC3161FB}"/>
              </a:ext>
            </a:extLst>
          </p:cNvPr>
          <p:cNvSpPr txBox="1"/>
          <p:nvPr/>
        </p:nvSpPr>
        <p:spPr>
          <a:xfrm>
            <a:off x="4690953" y="1632245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65E729-4102-531B-00AD-4C786991CF31}"/>
              </a:ext>
            </a:extLst>
          </p:cNvPr>
          <p:cNvSpPr txBox="1"/>
          <p:nvPr/>
        </p:nvSpPr>
        <p:spPr>
          <a:xfrm>
            <a:off x="7634479" y="1991951"/>
            <a:ext cx="39624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b="1" dirty="0">
                <a:solidFill>
                  <a:srgbClr val="FF0000"/>
                </a:solidFill>
              </a:rPr>
              <a:t>CBL-B apo</a:t>
            </a:r>
          </a:p>
          <a:p>
            <a:r>
              <a:rPr lang="en-CA" sz="1800" b="1" dirty="0">
                <a:solidFill>
                  <a:srgbClr val="0000FF"/>
                </a:solidFill>
              </a:rPr>
              <a:t>CBL-B + </a:t>
            </a:r>
            <a:r>
              <a:rPr lang="en-CA" b="1" dirty="0">
                <a:solidFill>
                  <a:srgbClr val="0000FF"/>
                </a:solidFill>
              </a:rPr>
              <a:t>97.8 µ</a:t>
            </a:r>
            <a:r>
              <a:rPr lang="en-CA" sz="1800" b="1" dirty="0">
                <a:solidFill>
                  <a:srgbClr val="0000FF"/>
                </a:solidFill>
              </a:rPr>
              <a:t>M CACHE4HI_1963_55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F16E17-1377-954C-9A43-8A2C5454F96F}"/>
              </a:ext>
            </a:extLst>
          </p:cNvPr>
          <p:cNvSpPr txBox="1"/>
          <p:nvPr/>
        </p:nvSpPr>
        <p:spPr>
          <a:xfrm>
            <a:off x="7637846" y="2595001"/>
            <a:ext cx="3715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Intensity changes in W7, W5, W4, W3</a:t>
            </a:r>
          </a:p>
          <a:p>
            <a:r>
              <a:rPr lang="en-CA" dirty="0"/>
              <a:t>No chemical shift changes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A64C9F-CEC7-53A8-FC88-1ACF185D582E}"/>
              </a:ext>
            </a:extLst>
          </p:cNvPr>
          <p:cNvSpPr txBox="1"/>
          <p:nvPr/>
        </p:nvSpPr>
        <p:spPr>
          <a:xfrm>
            <a:off x="6434006" y="3917943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EE2466-9481-3CE4-9796-0F1A4DE762B6}"/>
              </a:ext>
            </a:extLst>
          </p:cNvPr>
          <p:cNvSpPr txBox="1"/>
          <p:nvPr/>
        </p:nvSpPr>
        <p:spPr>
          <a:xfrm>
            <a:off x="1418743" y="18051"/>
            <a:ext cx="9054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CA" sz="3200" b="1" baseline="30000" dirty="0">
                <a:solidFill>
                  <a:srgbClr val="006666"/>
                </a:solidFill>
                <a:latin typeface="Calibri"/>
              </a:rPr>
              <a:t>19</a:t>
            </a:r>
            <a:r>
              <a:rPr lang="en-CA" sz="3200" b="1" dirty="0">
                <a:solidFill>
                  <a:srgbClr val="006666"/>
                </a:solidFill>
                <a:latin typeface="Calibri"/>
              </a:rPr>
              <a:t>F-Tryptophan-labeled CBL-B + CACHE4HI_1963_55</a:t>
            </a:r>
          </a:p>
        </p:txBody>
      </p:sp>
    </p:spTree>
    <p:extLst>
      <p:ext uri="{BB962C8B-B14F-4D97-AF65-F5344CB8AC3E}">
        <p14:creationId xmlns:p14="http://schemas.microsoft.com/office/powerpoint/2010/main" val="2841685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4488</TotalTime>
  <Words>837</Words>
  <Application>Microsoft Office PowerPoint</Application>
  <PresentationFormat>Widescreen</PresentationFormat>
  <Paragraphs>210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Studying of Casitas B-lineage Lymphoma B (CBL-B) Round 1 hit molecules  with 19F NMR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Studying CBL-B ligands with F19 NMR</dc:title>
  <dc:creator>User</dc:creator>
  <cp:lastModifiedBy>Oleksandra Herasymenko</cp:lastModifiedBy>
  <cp:revision>16</cp:revision>
  <dcterms:created xsi:type="dcterms:W3CDTF">2024-03-09T00:12:34Z</dcterms:created>
  <dcterms:modified xsi:type="dcterms:W3CDTF">2025-05-30T21:31:58Z</dcterms:modified>
</cp:coreProperties>
</file>