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3" r:id="rId3"/>
    <p:sldId id="263" r:id="rId4"/>
    <p:sldId id="268" r:id="rId5"/>
    <p:sldId id="269" r:id="rId6"/>
    <p:sldId id="267" r:id="rId7"/>
    <p:sldId id="261" r:id="rId8"/>
    <p:sldId id="262" r:id="rId9"/>
    <p:sldId id="266" r:id="rId10"/>
    <p:sldId id="260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19" autoAdjust="0"/>
    <p:restoredTop sz="96192"/>
  </p:normalViewPr>
  <p:slideViewPr>
    <p:cSldViewPr snapToGrid="0">
      <p:cViewPr varScale="1">
        <p:scale>
          <a:sx n="64" d="100"/>
          <a:sy n="64" d="100"/>
        </p:scale>
        <p:origin x="5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C100D-E5F6-2D43-AE44-356472222CFD}" type="datetimeFigureOut">
              <a:rPr lang="en-CA" smtClean="0"/>
              <a:t>2025-05-30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9B995-F26D-4C40-B2CB-E67EC1B2AB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1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87CC-7A55-7535-44E9-A7065F470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46F8C-2848-6BB0-C3DC-B91A9AD0A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D190A-6513-0217-A765-A37A3DB0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9433-2DA0-EB47-82D5-E25067445AED}" type="datetime1">
              <a:rPr lang="en-CA" smtClean="0"/>
              <a:t>2025-05-30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25911-9F13-7C71-9043-4758743AC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491AB-D9FD-EA7E-2064-19630B905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9502-1119-A04F-AB17-ABF0C2504B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2919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8C2D-319F-3FCA-E11E-8AEAAD958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02F885-8C93-5E5D-1B5C-F22B538C4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65508-6A39-5F31-9E2E-7E43503CD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FFFC-42E5-0549-BD5F-BE8F77D6FAD9}" type="datetime1">
              <a:rPr lang="en-CA" smtClean="0"/>
              <a:t>2025-05-30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41311-430A-20D2-34EF-1476FA8A4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9E2CC-1AC9-6CE1-F6A0-E982DFE73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9502-1119-A04F-AB17-ABF0C2504B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6969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CABF3C-3E3B-1F79-296E-CDA8939B2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54BF82-5A0E-214F-723D-CA1DD32DE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E751A-2B3E-587C-F765-E7B311908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D4BD-3548-394D-98B1-B356C95275E8}" type="datetime1">
              <a:rPr lang="en-CA" smtClean="0"/>
              <a:t>2025-05-30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5AB7A-D1C0-8B7A-8684-64ACE0BD3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EE6FB-FF4F-D29B-5813-D0008EC02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9502-1119-A04F-AB17-ABF0C2504B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0484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EDB38-B7C2-D067-3E8D-86269F5C0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FDDE0-ECCB-47AE-4C62-ED16282A8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A4AB4-7F24-511C-6D4F-74EB464C2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F423B-D376-584F-9239-1A024DA8F16D}" type="datetime1">
              <a:rPr lang="en-CA" smtClean="0"/>
              <a:t>2025-05-30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E69F3-6227-0A73-524A-0F2E78874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27200-1A94-270E-48E2-A78C41240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9502-1119-A04F-AB17-ABF0C2504B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5003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8D97C-78F7-106D-BD56-D0D395D9C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DA0AC-06F7-C2EA-B4E7-50AD9616A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2468F-70BA-8DC0-8750-DAF59C348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AB5C0-E8C9-764B-A45B-C75B2729CEDA}" type="datetime1">
              <a:rPr lang="en-CA" smtClean="0"/>
              <a:t>2025-05-30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68905-A5BC-6AFB-7AB9-3E44B3BFB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1919D-BFF3-85F6-10BE-2AC90DF9B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9502-1119-A04F-AB17-ABF0C2504B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8537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FEAEA-DFD7-C338-6865-3A025FAAB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04566-25A5-AAFD-EBF1-B637E500D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995BB7-9502-008E-C47A-329CCFCEB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4542B8-0B8D-CB9C-D534-28FEE38FA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2996-EE82-6A45-AB83-6669763C8265}" type="datetime1">
              <a:rPr lang="en-CA" smtClean="0"/>
              <a:t>2025-05-30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67811-7FA5-D385-CC29-906BCCA5E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57FFF2-5996-462B-2EFA-CADA8FD7B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9502-1119-A04F-AB17-ABF0C2504B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385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A5CF6-9033-E9C8-75BC-D8D7E5000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79F94-9D62-07BF-2FD4-CAD12640E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93F0C-B6E1-3BE4-B538-D772ADF9A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AF5879-CE48-7FBB-689C-C4692D6A92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874E26-AB65-9612-8B7A-5B30AFFBF6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FDF924-D561-2643-EC55-FAF043FAC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02A1-C0EF-874F-A133-1CB8A5E204F1}" type="datetime1">
              <a:rPr lang="en-CA" smtClean="0"/>
              <a:t>2025-05-30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F19248-E71D-D770-F68F-1791FC418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2F998C-8F3A-F5B3-44B6-593D7C17E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9502-1119-A04F-AB17-ABF0C2504B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656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E1761-A652-7BBF-C6F5-FDA9BA1CB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EDBD32-92AB-E2F8-E357-34F277667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2D739-E66F-8B40-8081-9531BCA8C257}" type="datetime1">
              <a:rPr lang="en-CA" smtClean="0"/>
              <a:t>2025-05-30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0AB476-58F5-68A5-E79A-A5A73CB11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D54CA-7663-36B6-F06D-FC784BA9D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9502-1119-A04F-AB17-ABF0C2504B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684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FA6EB3-B6E6-D4F3-E848-82CADA7C0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E1F3-A14D-734B-937F-4F615700A96F}" type="datetime1">
              <a:rPr lang="en-CA" smtClean="0"/>
              <a:t>2025-05-30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440512-94E3-640A-AC4E-E3637CA86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A8DAA-5501-2557-2FF1-2E9C51DCE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9502-1119-A04F-AB17-ABF0C2504B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645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F1D4-4C91-2DAB-10B9-5CC8A4A64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59FA8-B84C-55CC-722F-98E62705B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209039-D9CB-2DD5-841B-8A1FCA671B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1AE07A-4F61-0C9A-641C-2A43DBEFB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5F97-DB65-D041-B556-B5DF7149F65B}" type="datetime1">
              <a:rPr lang="en-CA" smtClean="0"/>
              <a:t>2025-05-30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15BA8-F0E1-6054-CD6F-586D716A8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78044B-0DBA-DBB1-FD1E-2AF0BF8CE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9502-1119-A04F-AB17-ABF0C2504B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8825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A5E82-1F76-E03C-98DA-BAF7268E2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426117-899E-D8BF-0417-5C2409BD8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3505F8-7EBA-FE56-BAE3-461002989F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5A1D69-7B7B-22E2-CA91-9B393D358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252A-2D01-CC44-8DA4-0D59FED0B1D2}" type="datetime1">
              <a:rPr lang="en-CA" smtClean="0"/>
              <a:t>2025-05-30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723535-26E6-26C3-F9F0-6ADC244C0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BCCA0-4936-1949-06A2-9BA4E5663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9502-1119-A04F-AB17-ABF0C2504B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544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BFB842-5663-E1CE-CA6D-30AA0F7E9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D616B-6912-F996-2CDF-045B20546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EFB75-1318-3ABC-2DC8-B85DB9AFE0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E9094-47CE-9549-AAEB-E4A0B945EBE0}" type="datetime1">
              <a:rPr lang="en-CA" smtClean="0"/>
              <a:t>2025-05-30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B1779-1F08-ED56-CC74-0BCC7CBD1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062E6-035C-CD49-1305-019614E6F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19502-1119-A04F-AB17-ABF0C2504B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352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B1F38-F262-9884-CAC9-244DBCBE7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269" y="2006946"/>
            <a:ext cx="11466443" cy="2387600"/>
          </a:xfrm>
        </p:spPr>
        <p:txBody>
          <a:bodyPr>
            <a:normAutofit/>
          </a:bodyPr>
          <a:lstStyle/>
          <a:p>
            <a:r>
              <a:rPr lang="en-CA" sz="4000" b="1" dirty="0">
                <a:solidFill>
                  <a:srgbClr val="006666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Studying of Casitas B-lineage Lymphoma B (CBL-B) Round 2 hit molecules </a:t>
            </a:r>
            <a:br>
              <a:rPr lang="en-CA" sz="4000" b="1" dirty="0">
                <a:solidFill>
                  <a:srgbClr val="006666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</a:br>
            <a:r>
              <a:rPr lang="en-CA" sz="4000" b="1" dirty="0">
                <a:solidFill>
                  <a:srgbClr val="006666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with</a:t>
            </a:r>
            <a:r>
              <a:rPr lang="en-CA" sz="4000" b="1" baseline="30000" dirty="0">
                <a:solidFill>
                  <a:srgbClr val="006666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 19</a:t>
            </a:r>
            <a:r>
              <a:rPr lang="en-CA" sz="4000" b="1" dirty="0">
                <a:solidFill>
                  <a:srgbClr val="006666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F NMR </a:t>
            </a:r>
            <a:br>
              <a:rPr lang="en-CA" sz="4000" b="1" dirty="0">
                <a:solidFill>
                  <a:srgbClr val="006666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</a:br>
            <a:endParaRPr lang="en-CA" sz="4000" b="1" dirty="0">
              <a:solidFill>
                <a:srgbClr val="006666"/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669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6426B06A-E627-D3F3-29DE-A1DFA7DB1D3B}"/>
              </a:ext>
            </a:extLst>
          </p:cNvPr>
          <p:cNvSpPr txBox="1"/>
          <p:nvPr/>
        </p:nvSpPr>
        <p:spPr>
          <a:xfrm>
            <a:off x="7781787" y="1894717"/>
            <a:ext cx="50146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b="1" dirty="0"/>
              <a:t>50 </a:t>
            </a:r>
            <a:r>
              <a:rPr lang="en-CA" b="1" dirty="0"/>
              <a:t>µ</a:t>
            </a:r>
            <a:r>
              <a:rPr lang="en-CA" sz="1800" b="1" dirty="0"/>
              <a:t>M CBL-B</a:t>
            </a:r>
          </a:p>
          <a:p>
            <a:r>
              <a:rPr lang="en-CA" sz="1800" b="1" dirty="0">
                <a:solidFill>
                  <a:srgbClr val="FF0000"/>
                </a:solidFill>
              </a:rPr>
              <a:t>50 </a:t>
            </a:r>
            <a:r>
              <a:rPr lang="en-CA" b="1" dirty="0">
                <a:solidFill>
                  <a:srgbClr val="FF0000"/>
                </a:solidFill>
              </a:rPr>
              <a:t>µ</a:t>
            </a:r>
            <a:r>
              <a:rPr lang="en-CA" sz="1800" b="1" dirty="0">
                <a:solidFill>
                  <a:srgbClr val="FF0000"/>
                </a:solidFill>
              </a:rPr>
              <a:t>M CBL-B + 100 </a:t>
            </a:r>
            <a:r>
              <a:rPr lang="en-CA" b="1" dirty="0">
                <a:solidFill>
                  <a:srgbClr val="FF0000"/>
                </a:solidFill>
              </a:rPr>
              <a:t>µ</a:t>
            </a:r>
            <a:r>
              <a:rPr lang="en-CA" sz="1800" b="1" dirty="0">
                <a:solidFill>
                  <a:srgbClr val="FF0000"/>
                </a:solidFill>
              </a:rPr>
              <a:t>M CACHE4-HO_2117_23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5CF0AF44-3236-61A8-1FBE-77E253F05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9502-1119-A04F-AB17-ABF0C2504BCE}" type="slidenum">
              <a:rPr lang="en-CA" smtClean="0"/>
              <a:t>10</a:t>
            </a:fld>
            <a:endParaRPr lang="en-C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B9656E-7B2A-737E-9BB5-234C0B7A248B}"/>
              </a:ext>
            </a:extLst>
          </p:cNvPr>
          <p:cNvSpPr txBox="1"/>
          <p:nvPr/>
        </p:nvSpPr>
        <p:spPr>
          <a:xfrm>
            <a:off x="1239042" y="84895"/>
            <a:ext cx="925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CA" sz="3200" b="1" baseline="30000" dirty="0">
                <a:solidFill>
                  <a:srgbClr val="006666"/>
                </a:solidFill>
                <a:latin typeface="Calibri"/>
              </a:rPr>
              <a:t>19</a:t>
            </a:r>
            <a:r>
              <a:rPr lang="en-CA" sz="3200" b="1" dirty="0">
                <a:solidFill>
                  <a:srgbClr val="006666"/>
                </a:solidFill>
                <a:latin typeface="Calibri"/>
              </a:rPr>
              <a:t>F-Tryptophan-labeled CBL-B + CACHE4-HO_2117_23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C8F625D-233F-CFC8-E4B7-F52E585FC0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891" t="14485" r="18968" b="8985"/>
          <a:stretch/>
        </p:blipFill>
        <p:spPr>
          <a:xfrm>
            <a:off x="327439" y="1473011"/>
            <a:ext cx="7454348" cy="52484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673D30-541F-44DE-B91C-F4AAEF56BEF9}"/>
              </a:ext>
            </a:extLst>
          </p:cNvPr>
          <p:cNvSpPr txBox="1"/>
          <p:nvPr/>
        </p:nvSpPr>
        <p:spPr>
          <a:xfrm>
            <a:off x="9156723" y="2619553"/>
            <a:ext cx="2902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At best, subtle intensity changes in the 19F spectrum of CBLB in the presence of the ligand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62FDF0-E0A6-835D-26F6-07B9E079FED6}"/>
              </a:ext>
            </a:extLst>
          </p:cNvPr>
          <p:cNvSpPr txBox="1"/>
          <p:nvPr/>
        </p:nvSpPr>
        <p:spPr>
          <a:xfrm>
            <a:off x="494537" y="963149"/>
            <a:ext cx="7158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50 mM Tris (pH 8.5), 150 mM NaCl, 1 mM DTT, 2.5% glycerol, 5% DMSO</a:t>
            </a:r>
            <a:endParaRPr lang="en-CA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marR="0"/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521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35998-3F28-3677-40F6-6FEC66FAF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F5C1713-9299-B821-4EED-A182DBD1AE4A}"/>
              </a:ext>
            </a:extLst>
          </p:cNvPr>
          <p:cNvSpPr txBox="1"/>
          <p:nvPr/>
        </p:nvSpPr>
        <p:spPr>
          <a:xfrm>
            <a:off x="7881266" y="1930859"/>
            <a:ext cx="50146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dirty="0"/>
              <a:t>15</a:t>
            </a:r>
            <a:r>
              <a:rPr lang="en-CA" sz="1800" b="1" dirty="0"/>
              <a:t> </a:t>
            </a:r>
            <a:r>
              <a:rPr lang="en-CA" b="1" dirty="0"/>
              <a:t>µ</a:t>
            </a:r>
            <a:r>
              <a:rPr lang="en-CA" sz="1800" b="1" dirty="0"/>
              <a:t>M CACHE4-HO_1963_20</a:t>
            </a:r>
          </a:p>
          <a:p>
            <a:r>
              <a:rPr lang="en-CA" sz="1800" b="1" dirty="0">
                <a:solidFill>
                  <a:srgbClr val="FF0000"/>
                </a:solidFill>
              </a:rPr>
              <a:t>15 </a:t>
            </a:r>
            <a:r>
              <a:rPr lang="en-CA" b="1" dirty="0">
                <a:solidFill>
                  <a:srgbClr val="FF0000"/>
                </a:solidFill>
              </a:rPr>
              <a:t>µ</a:t>
            </a:r>
            <a:r>
              <a:rPr lang="en-CA" sz="1800" b="1" dirty="0">
                <a:solidFill>
                  <a:srgbClr val="FF0000"/>
                </a:solidFill>
              </a:rPr>
              <a:t>M CACHE4-HO_1963_20 + 25 </a:t>
            </a:r>
            <a:r>
              <a:rPr lang="en-CA" b="1" dirty="0">
                <a:solidFill>
                  <a:srgbClr val="FF0000"/>
                </a:solidFill>
              </a:rPr>
              <a:t>µ</a:t>
            </a:r>
            <a:r>
              <a:rPr lang="en-CA" sz="1800" b="1" dirty="0">
                <a:solidFill>
                  <a:srgbClr val="FF0000"/>
                </a:solidFill>
              </a:rPr>
              <a:t>M</a:t>
            </a:r>
            <a:r>
              <a:rPr lang="en-CA" b="1" dirty="0">
                <a:solidFill>
                  <a:srgbClr val="FF0000"/>
                </a:solidFill>
              </a:rPr>
              <a:t> CBL-B</a:t>
            </a:r>
            <a:endParaRPr lang="en-CA" sz="1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4C8807-62DA-2CB1-42E6-87180229A4C3}"/>
              </a:ext>
            </a:extLst>
          </p:cNvPr>
          <p:cNvSpPr txBox="1"/>
          <p:nvPr/>
        </p:nvSpPr>
        <p:spPr>
          <a:xfrm>
            <a:off x="8925339" y="2685813"/>
            <a:ext cx="3147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Shift upfield of ligand peak in the presence of CBL-B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DAD650EF-3278-4D6B-6629-330B5541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9502-1119-A04F-AB17-ABF0C2504BCE}" type="slidenum">
              <a:rPr lang="en-CA" smtClean="0"/>
              <a:t>11</a:t>
            </a:fld>
            <a:endParaRPr lang="en-C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F98B68-C765-215E-9FEA-36C57A0040E7}"/>
              </a:ext>
            </a:extLst>
          </p:cNvPr>
          <p:cNvSpPr txBox="1"/>
          <p:nvPr/>
        </p:nvSpPr>
        <p:spPr>
          <a:xfrm>
            <a:off x="2257722" y="84895"/>
            <a:ext cx="7217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CA" sz="3200" b="1" dirty="0">
                <a:solidFill>
                  <a:srgbClr val="006666"/>
                </a:solidFill>
                <a:latin typeface="Calibri"/>
              </a:rPr>
              <a:t>CBL-B + fluorinated CACHE4-HO_1963_20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F12E43-E8D6-7CEB-6882-E412CFEAFF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81" t="14927" r="18397" b="9421"/>
          <a:stretch/>
        </p:blipFill>
        <p:spPr>
          <a:xfrm>
            <a:off x="416979" y="1533248"/>
            <a:ext cx="7464287" cy="51882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E7564A-16C5-4A5D-A080-29A567434AF7}"/>
              </a:ext>
            </a:extLst>
          </p:cNvPr>
          <p:cNvSpPr txBox="1"/>
          <p:nvPr/>
        </p:nvSpPr>
        <p:spPr>
          <a:xfrm>
            <a:off x="494537" y="963149"/>
            <a:ext cx="4512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/>
              <a:t>50 mM Tris (pH 8.0), 250 mM NaCl, 1% DMSO</a:t>
            </a:r>
            <a:r>
              <a:rPr lang="en-CA" sz="1800" dirty="0"/>
              <a:t>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3449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C44E2-4F7D-FB33-D4A8-CB624A6AD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977C73E-87E3-13F1-A1EC-4EB2A5AC9F23}"/>
              </a:ext>
            </a:extLst>
          </p:cNvPr>
          <p:cNvSpPr txBox="1"/>
          <p:nvPr/>
        </p:nvSpPr>
        <p:spPr>
          <a:xfrm>
            <a:off x="8021009" y="1973222"/>
            <a:ext cx="50146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dirty="0"/>
              <a:t>15</a:t>
            </a:r>
            <a:r>
              <a:rPr lang="en-CA" sz="1800" b="1" dirty="0"/>
              <a:t> </a:t>
            </a:r>
            <a:r>
              <a:rPr lang="en-CA" b="1" dirty="0"/>
              <a:t>µ</a:t>
            </a:r>
            <a:r>
              <a:rPr lang="en-CA" sz="1800" b="1" dirty="0"/>
              <a:t>M CACHE4-HO_1955_9</a:t>
            </a:r>
          </a:p>
          <a:p>
            <a:r>
              <a:rPr lang="en-CA" sz="1800" b="1" dirty="0">
                <a:solidFill>
                  <a:srgbClr val="FF0000"/>
                </a:solidFill>
              </a:rPr>
              <a:t>15 </a:t>
            </a:r>
            <a:r>
              <a:rPr lang="en-CA" b="1" dirty="0">
                <a:solidFill>
                  <a:srgbClr val="FF0000"/>
                </a:solidFill>
              </a:rPr>
              <a:t>µ</a:t>
            </a:r>
            <a:r>
              <a:rPr lang="en-CA" sz="1800" b="1" dirty="0">
                <a:solidFill>
                  <a:srgbClr val="FF0000"/>
                </a:solidFill>
              </a:rPr>
              <a:t>M CACHE4-HO_1955_9 + 25 </a:t>
            </a:r>
            <a:r>
              <a:rPr lang="en-CA" b="1" dirty="0">
                <a:solidFill>
                  <a:srgbClr val="FF0000"/>
                </a:solidFill>
              </a:rPr>
              <a:t>µ</a:t>
            </a:r>
            <a:r>
              <a:rPr lang="en-CA" sz="1800" b="1" dirty="0">
                <a:solidFill>
                  <a:srgbClr val="FF0000"/>
                </a:solidFill>
              </a:rPr>
              <a:t>M</a:t>
            </a:r>
            <a:r>
              <a:rPr lang="en-CA" b="1" dirty="0">
                <a:solidFill>
                  <a:srgbClr val="FF0000"/>
                </a:solidFill>
              </a:rPr>
              <a:t> CBL-B</a:t>
            </a:r>
            <a:endParaRPr lang="en-CA" sz="1800" b="1" dirty="0">
              <a:solidFill>
                <a:srgbClr val="FF0000"/>
              </a:solidFill>
            </a:endParaRP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165C8B4B-0E8D-72DF-F65E-4C1C4D545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9502-1119-A04F-AB17-ABF0C2504BCE}" type="slidenum">
              <a:rPr lang="en-CA" smtClean="0"/>
              <a:t>12</a:t>
            </a:fld>
            <a:endParaRPr lang="en-C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29483E-FBB9-828A-FA06-33D843D08AB2}"/>
              </a:ext>
            </a:extLst>
          </p:cNvPr>
          <p:cNvSpPr txBox="1"/>
          <p:nvPr/>
        </p:nvSpPr>
        <p:spPr>
          <a:xfrm>
            <a:off x="2361918" y="84895"/>
            <a:ext cx="7009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CA" sz="3200" b="1" dirty="0">
                <a:solidFill>
                  <a:srgbClr val="006666"/>
                </a:solidFill>
                <a:latin typeface="Calibri"/>
              </a:rPr>
              <a:t>CBL-B + fluorinated CACHE4-HO_1955_9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25D756-CB6D-209C-5279-713970AA5E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299" t="15073" r="18805" b="8985"/>
          <a:stretch/>
        </p:blipFill>
        <p:spPr>
          <a:xfrm>
            <a:off x="436857" y="1565001"/>
            <a:ext cx="7424531" cy="52081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6F6B9A-E5DC-E409-49B9-65F154CFD344}"/>
              </a:ext>
            </a:extLst>
          </p:cNvPr>
          <p:cNvSpPr txBox="1"/>
          <p:nvPr/>
        </p:nvSpPr>
        <p:spPr>
          <a:xfrm>
            <a:off x="9156723" y="2619553"/>
            <a:ext cx="2743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Downfield shift of the ligand peaks in the presence of CBL-B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FAECB7-A93F-09EE-04AB-473AA65D148F}"/>
              </a:ext>
            </a:extLst>
          </p:cNvPr>
          <p:cNvSpPr txBox="1"/>
          <p:nvPr/>
        </p:nvSpPr>
        <p:spPr>
          <a:xfrm>
            <a:off x="494537" y="963149"/>
            <a:ext cx="4512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/>
              <a:t>50 mM Tris (pH 8.0), 250 mM NaCl, 1% DMSO</a:t>
            </a:r>
            <a:r>
              <a:rPr lang="en-CA" sz="1800" dirty="0"/>
              <a:t>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2018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049DB-FC07-B138-7509-FFE3D7E94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30BDC78-2428-0986-9F99-6D008A0A3EE3}"/>
              </a:ext>
            </a:extLst>
          </p:cNvPr>
          <p:cNvSpPr txBox="1"/>
          <p:nvPr/>
        </p:nvSpPr>
        <p:spPr>
          <a:xfrm>
            <a:off x="2034597" y="62449"/>
            <a:ext cx="8122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CA" sz="2400" b="1" dirty="0">
                <a:solidFill>
                  <a:srgbClr val="006666"/>
                </a:solidFill>
                <a:latin typeface="Calibri"/>
              </a:rPr>
              <a:t>Positive control: CBL-B + </a:t>
            </a:r>
            <a:r>
              <a:rPr lang="en-US" sz="2400" b="1" dirty="0">
                <a:solidFill>
                  <a:srgbClr val="006666"/>
                </a:solidFill>
                <a:latin typeface="Calibri"/>
              </a:rPr>
              <a:t>C2777683 (an analogue of Nx-1607)</a:t>
            </a:r>
            <a:r>
              <a:rPr lang="en-CA" sz="2400" b="1" dirty="0">
                <a:solidFill>
                  <a:srgbClr val="006666"/>
                </a:solidFill>
                <a:latin typeface="Calibri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8A825-F194-8222-9650-EF51C7D5C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9502-1119-A04F-AB17-ABF0C2504BCE}" type="slidenum">
              <a:rPr lang="en-CA" smtClean="0"/>
              <a:t>2</a:t>
            </a:fld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ABD52D-3101-0902-071A-55B2A14AB6D0}"/>
              </a:ext>
            </a:extLst>
          </p:cNvPr>
          <p:cNvSpPr/>
          <p:nvPr/>
        </p:nvSpPr>
        <p:spPr>
          <a:xfrm>
            <a:off x="289932" y="1923044"/>
            <a:ext cx="3402837" cy="250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D4B8A0-70EA-5981-FC31-FEC612447185}"/>
              </a:ext>
            </a:extLst>
          </p:cNvPr>
          <p:cNvSpPr txBox="1"/>
          <p:nvPr/>
        </p:nvSpPr>
        <p:spPr>
          <a:xfrm>
            <a:off x="462609" y="933772"/>
            <a:ext cx="4512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/>
              <a:t>50 mM Tris (pH 8.0), 250 mM NaCl, 1% DMSO</a:t>
            </a:r>
            <a:r>
              <a:rPr lang="en-CA" sz="18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74AEED-95CD-2D2E-F1D7-2620371DC7BC}"/>
              </a:ext>
            </a:extLst>
          </p:cNvPr>
          <p:cNvSpPr txBox="1"/>
          <p:nvPr/>
        </p:nvSpPr>
        <p:spPr>
          <a:xfrm>
            <a:off x="8098650" y="3455408"/>
            <a:ext cx="409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Major chemical shift changes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0F8B11-D29E-689C-6748-B5C86EDCE4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789" t="17391" r="19048" b="9251"/>
          <a:stretch/>
        </p:blipFill>
        <p:spPr>
          <a:xfrm>
            <a:off x="462609" y="1415187"/>
            <a:ext cx="7335078" cy="503089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7B1B524-D458-2F6B-B82C-A5D300521112}"/>
              </a:ext>
            </a:extLst>
          </p:cNvPr>
          <p:cNvSpPr txBox="1"/>
          <p:nvPr/>
        </p:nvSpPr>
        <p:spPr>
          <a:xfrm>
            <a:off x="7970364" y="1712762"/>
            <a:ext cx="362305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b="1" dirty="0"/>
              <a:t>10 µM</a:t>
            </a:r>
            <a:r>
              <a:rPr lang="en-CA" dirty="0"/>
              <a:t> </a:t>
            </a:r>
            <a:r>
              <a:rPr lang="en-CA" b="1" dirty="0"/>
              <a:t>C2777683</a:t>
            </a:r>
          </a:p>
          <a:p>
            <a:r>
              <a:rPr lang="en-CA" b="1" dirty="0">
                <a:solidFill>
                  <a:srgbClr val="00B050"/>
                </a:solidFill>
              </a:rPr>
              <a:t>10 µM</a:t>
            </a:r>
            <a:r>
              <a:rPr lang="en-CA" dirty="0">
                <a:solidFill>
                  <a:srgbClr val="00B050"/>
                </a:solidFill>
              </a:rPr>
              <a:t> </a:t>
            </a:r>
            <a:r>
              <a:rPr lang="en-CA" b="1" dirty="0">
                <a:solidFill>
                  <a:srgbClr val="00B050"/>
                </a:solidFill>
              </a:rPr>
              <a:t>CBL-B + 10 µM</a:t>
            </a:r>
            <a:r>
              <a:rPr lang="en-CA" dirty="0">
                <a:solidFill>
                  <a:srgbClr val="00B050"/>
                </a:solidFill>
              </a:rPr>
              <a:t> </a:t>
            </a:r>
            <a:r>
              <a:rPr lang="en-CA" b="1" dirty="0">
                <a:solidFill>
                  <a:srgbClr val="00B050"/>
                </a:solidFill>
              </a:rPr>
              <a:t>C2777683</a:t>
            </a:r>
          </a:p>
          <a:p>
            <a:r>
              <a:rPr lang="en-CA" b="1" dirty="0">
                <a:solidFill>
                  <a:srgbClr val="FF0000"/>
                </a:solidFill>
              </a:rPr>
              <a:t>20 µM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b="1" dirty="0">
                <a:solidFill>
                  <a:srgbClr val="FF0000"/>
                </a:solidFill>
              </a:rPr>
              <a:t>CBL-B + 10 µM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b="1" dirty="0">
                <a:solidFill>
                  <a:srgbClr val="FF0000"/>
                </a:solidFill>
              </a:rPr>
              <a:t>C2777683</a:t>
            </a:r>
          </a:p>
        </p:txBody>
      </p:sp>
    </p:spTree>
    <p:extLst>
      <p:ext uri="{BB962C8B-B14F-4D97-AF65-F5344CB8AC3E}">
        <p14:creationId xmlns:p14="http://schemas.microsoft.com/office/powerpoint/2010/main" val="3091375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DFC97-43C7-C2E0-4C82-DE2585FCB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CB89940-2913-6E9F-1A87-F2943ED77969}"/>
              </a:ext>
            </a:extLst>
          </p:cNvPr>
          <p:cNvSpPr txBox="1"/>
          <p:nvPr/>
        </p:nvSpPr>
        <p:spPr>
          <a:xfrm>
            <a:off x="8788975" y="3248772"/>
            <a:ext cx="3177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Downfield shift and broadening of ligand peaks in the presence of CBL-B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CA4E2CE9-E01B-8C2B-AFD2-604502AB2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9502-1119-A04F-AB17-ABF0C2504BCE}" type="slidenum">
              <a:rPr lang="en-CA" smtClean="0"/>
              <a:t>3</a:t>
            </a:fld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7D2DD-925A-7B55-42DF-AE301723D7EC}"/>
              </a:ext>
            </a:extLst>
          </p:cNvPr>
          <p:cNvSpPr txBox="1"/>
          <p:nvPr/>
        </p:nvSpPr>
        <p:spPr>
          <a:xfrm>
            <a:off x="7870530" y="1987855"/>
            <a:ext cx="50146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dirty="0"/>
              <a:t>15</a:t>
            </a:r>
            <a:r>
              <a:rPr lang="en-CA" sz="1800" b="1" dirty="0"/>
              <a:t> </a:t>
            </a:r>
            <a:r>
              <a:rPr lang="en-CA" b="1" dirty="0"/>
              <a:t>µ</a:t>
            </a:r>
            <a:r>
              <a:rPr lang="en-CA" sz="1800" b="1" dirty="0"/>
              <a:t>M CACHE4-HO_1946_15</a:t>
            </a:r>
          </a:p>
          <a:p>
            <a:r>
              <a:rPr lang="en-CA" sz="1800" b="1" dirty="0">
                <a:solidFill>
                  <a:srgbClr val="FF0000"/>
                </a:solidFill>
              </a:rPr>
              <a:t>15 </a:t>
            </a:r>
            <a:r>
              <a:rPr lang="en-CA" b="1" dirty="0">
                <a:solidFill>
                  <a:srgbClr val="FF0000"/>
                </a:solidFill>
              </a:rPr>
              <a:t>µ</a:t>
            </a:r>
            <a:r>
              <a:rPr lang="en-CA" sz="1800" b="1" dirty="0">
                <a:solidFill>
                  <a:srgbClr val="FF0000"/>
                </a:solidFill>
              </a:rPr>
              <a:t>M CACHE4-HO_1946_15 + 25 </a:t>
            </a:r>
            <a:r>
              <a:rPr lang="en-CA" b="1" dirty="0">
                <a:solidFill>
                  <a:srgbClr val="FF0000"/>
                </a:solidFill>
              </a:rPr>
              <a:t>µ</a:t>
            </a:r>
            <a:r>
              <a:rPr lang="en-CA" sz="1800" b="1" dirty="0">
                <a:solidFill>
                  <a:srgbClr val="FF0000"/>
                </a:solidFill>
              </a:rPr>
              <a:t>M</a:t>
            </a:r>
            <a:r>
              <a:rPr lang="en-CA" b="1" dirty="0">
                <a:solidFill>
                  <a:srgbClr val="FF0000"/>
                </a:solidFill>
              </a:rPr>
              <a:t> CBL-B</a:t>
            </a:r>
            <a:endParaRPr lang="en-CA" sz="18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DC50A3-98D1-B5C0-3C9D-572D3E1DE6F0}"/>
              </a:ext>
            </a:extLst>
          </p:cNvPr>
          <p:cNvSpPr txBox="1"/>
          <p:nvPr/>
        </p:nvSpPr>
        <p:spPr>
          <a:xfrm>
            <a:off x="2635411" y="0"/>
            <a:ext cx="7217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CA" sz="3200" b="1" dirty="0">
                <a:solidFill>
                  <a:srgbClr val="006666"/>
                </a:solidFill>
                <a:latin typeface="Calibri"/>
              </a:rPr>
              <a:t>CBL-B + fluorinated CACHE4-HO_1946_15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1AD7C-951C-3BA7-45CE-95C45E7BCB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565" t="13914" r="18560" b="8985"/>
          <a:stretch/>
        </p:blipFill>
        <p:spPr>
          <a:xfrm>
            <a:off x="326730" y="1433857"/>
            <a:ext cx="7543800" cy="52876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2BC50F-E6E7-351B-34B4-9EDCE28419BE}"/>
              </a:ext>
            </a:extLst>
          </p:cNvPr>
          <p:cNvSpPr txBox="1"/>
          <p:nvPr/>
        </p:nvSpPr>
        <p:spPr>
          <a:xfrm>
            <a:off x="494537" y="1064525"/>
            <a:ext cx="4512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/>
              <a:t>50 mM Tris (pH 8.0), 250 mM NaCl, 1% DMSO</a:t>
            </a:r>
            <a:r>
              <a:rPr lang="en-CA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8992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4C674-C97F-CE3C-966D-9E0CEAA2E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31F2CAB5-C1A7-DEC2-33DE-8C378C57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9502-1119-A04F-AB17-ABF0C2504BCE}" type="slidenum">
              <a:rPr lang="en-CA" smtClean="0"/>
              <a:t>4</a:t>
            </a:fld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64D14B-1ED6-E8F8-A0FC-98416C6AD218}"/>
              </a:ext>
            </a:extLst>
          </p:cNvPr>
          <p:cNvSpPr txBox="1"/>
          <p:nvPr/>
        </p:nvSpPr>
        <p:spPr>
          <a:xfrm>
            <a:off x="7870530" y="2217442"/>
            <a:ext cx="50146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dirty="0"/>
              <a:t>15</a:t>
            </a:r>
            <a:r>
              <a:rPr lang="en-CA" sz="1800" b="1" dirty="0"/>
              <a:t> </a:t>
            </a:r>
            <a:r>
              <a:rPr lang="en-CA" b="1" dirty="0"/>
              <a:t>µ</a:t>
            </a:r>
            <a:r>
              <a:rPr lang="en-CA" sz="1800" b="1" dirty="0"/>
              <a:t>M CACHE4-HO_1946_36</a:t>
            </a:r>
          </a:p>
          <a:p>
            <a:r>
              <a:rPr lang="en-CA" sz="1800" b="1" dirty="0">
                <a:solidFill>
                  <a:srgbClr val="FF0000"/>
                </a:solidFill>
              </a:rPr>
              <a:t>15 </a:t>
            </a:r>
            <a:r>
              <a:rPr lang="en-CA" b="1" dirty="0">
                <a:solidFill>
                  <a:srgbClr val="FF0000"/>
                </a:solidFill>
              </a:rPr>
              <a:t>µ</a:t>
            </a:r>
            <a:r>
              <a:rPr lang="en-CA" sz="1800" b="1" dirty="0">
                <a:solidFill>
                  <a:srgbClr val="FF0000"/>
                </a:solidFill>
              </a:rPr>
              <a:t>M CACHE4-HO_1946_36 + 25 </a:t>
            </a:r>
            <a:r>
              <a:rPr lang="en-CA" b="1" dirty="0">
                <a:solidFill>
                  <a:srgbClr val="FF0000"/>
                </a:solidFill>
              </a:rPr>
              <a:t>µ</a:t>
            </a:r>
            <a:r>
              <a:rPr lang="en-CA" sz="1800" b="1" dirty="0">
                <a:solidFill>
                  <a:srgbClr val="FF0000"/>
                </a:solidFill>
              </a:rPr>
              <a:t>M</a:t>
            </a:r>
            <a:r>
              <a:rPr lang="en-CA" b="1" dirty="0">
                <a:solidFill>
                  <a:srgbClr val="FF0000"/>
                </a:solidFill>
              </a:rPr>
              <a:t> CBL-B</a:t>
            </a:r>
            <a:endParaRPr lang="en-CA" sz="18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247E30-A1A7-CD46-F19D-0F8C3A0889C2}"/>
              </a:ext>
            </a:extLst>
          </p:cNvPr>
          <p:cNvSpPr txBox="1"/>
          <p:nvPr/>
        </p:nvSpPr>
        <p:spPr>
          <a:xfrm>
            <a:off x="2635412" y="0"/>
            <a:ext cx="7217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CA" sz="3200" b="1" dirty="0">
                <a:solidFill>
                  <a:srgbClr val="006666"/>
                </a:solidFill>
                <a:latin typeface="Calibri"/>
              </a:rPr>
              <a:t>CBL-B + fluorinated CACHE4-HO_1946_36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D7CBFA-6332-50E9-148B-1EDD6CDB89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625" t="15797" r="19183" b="8696"/>
          <a:stretch/>
        </p:blipFill>
        <p:spPr>
          <a:xfrm>
            <a:off x="408353" y="1543187"/>
            <a:ext cx="7338685" cy="51782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077117-C2E2-45E8-85AD-75D1AADE4FD6}"/>
              </a:ext>
            </a:extLst>
          </p:cNvPr>
          <p:cNvSpPr txBox="1"/>
          <p:nvPr/>
        </p:nvSpPr>
        <p:spPr>
          <a:xfrm>
            <a:off x="8788975" y="3248772"/>
            <a:ext cx="3177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Broadening of the ligand peak in the presence of CBL-B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CE2529-C615-E09C-F4D4-26EF50686CBC}"/>
              </a:ext>
            </a:extLst>
          </p:cNvPr>
          <p:cNvSpPr txBox="1"/>
          <p:nvPr/>
        </p:nvSpPr>
        <p:spPr>
          <a:xfrm>
            <a:off x="494537" y="963149"/>
            <a:ext cx="4512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/>
              <a:t>50 mM Tris (pH 8.0), 250 mM NaCl, 1% DMSO</a:t>
            </a:r>
            <a:r>
              <a:rPr lang="en-CA" sz="1800" dirty="0"/>
              <a:t>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00248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3E8AB-C06E-058B-0611-CC0DDD95E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41D0E9FD-017B-8D2C-ACFC-56AADA6D0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9502-1119-A04F-AB17-ABF0C2504BCE}" type="slidenum">
              <a:rPr lang="en-CA" smtClean="0"/>
              <a:t>5</a:t>
            </a:fld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9EA510-94AC-9579-8000-2A53D13E5D2B}"/>
              </a:ext>
            </a:extLst>
          </p:cNvPr>
          <p:cNvSpPr txBox="1"/>
          <p:nvPr/>
        </p:nvSpPr>
        <p:spPr>
          <a:xfrm>
            <a:off x="7870530" y="2399691"/>
            <a:ext cx="50146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dirty="0"/>
              <a:t>15</a:t>
            </a:r>
            <a:r>
              <a:rPr lang="en-CA" sz="1800" b="1" dirty="0"/>
              <a:t> </a:t>
            </a:r>
            <a:r>
              <a:rPr lang="en-CA" b="1" dirty="0"/>
              <a:t>µ</a:t>
            </a:r>
            <a:r>
              <a:rPr lang="en-CA" sz="1800" b="1" dirty="0"/>
              <a:t>M CACHE4-HO_1946_41</a:t>
            </a:r>
          </a:p>
          <a:p>
            <a:r>
              <a:rPr lang="en-CA" sz="1800" b="1" dirty="0">
                <a:solidFill>
                  <a:srgbClr val="FF0000"/>
                </a:solidFill>
              </a:rPr>
              <a:t>15 </a:t>
            </a:r>
            <a:r>
              <a:rPr lang="en-CA" b="1" dirty="0">
                <a:solidFill>
                  <a:srgbClr val="FF0000"/>
                </a:solidFill>
              </a:rPr>
              <a:t>µ</a:t>
            </a:r>
            <a:r>
              <a:rPr lang="en-CA" sz="1800" b="1" dirty="0">
                <a:solidFill>
                  <a:srgbClr val="FF0000"/>
                </a:solidFill>
              </a:rPr>
              <a:t>M CACHE4-HO_1946_41 + 25 </a:t>
            </a:r>
            <a:r>
              <a:rPr lang="en-CA" b="1" dirty="0">
                <a:solidFill>
                  <a:srgbClr val="FF0000"/>
                </a:solidFill>
              </a:rPr>
              <a:t>µ</a:t>
            </a:r>
            <a:r>
              <a:rPr lang="en-CA" sz="1800" b="1" dirty="0">
                <a:solidFill>
                  <a:srgbClr val="FF0000"/>
                </a:solidFill>
              </a:rPr>
              <a:t>M</a:t>
            </a:r>
            <a:r>
              <a:rPr lang="en-CA" b="1" dirty="0">
                <a:solidFill>
                  <a:srgbClr val="FF0000"/>
                </a:solidFill>
              </a:rPr>
              <a:t> CBL-B</a:t>
            </a:r>
            <a:endParaRPr lang="en-CA" sz="18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EAF7D5-E50E-ACFE-C978-C84D6EDBC076}"/>
              </a:ext>
            </a:extLst>
          </p:cNvPr>
          <p:cNvSpPr txBox="1"/>
          <p:nvPr/>
        </p:nvSpPr>
        <p:spPr>
          <a:xfrm>
            <a:off x="2635413" y="0"/>
            <a:ext cx="7217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CA" sz="3200" b="1" dirty="0">
                <a:solidFill>
                  <a:srgbClr val="006666"/>
                </a:solidFill>
                <a:latin typeface="Calibri"/>
              </a:rPr>
              <a:t>CBL-B + fluorinated CACHE4-HO_1946_41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71FA3A-7F2B-2980-E077-5351EAA054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973" t="15362" r="18397" b="8986"/>
          <a:stretch/>
        </p:blipFill>
        <p:spPr>
          <a:xfrm>
            <a:off x="356547" y="1533249"/>
            <a:ext cx="7513983" cy="51882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6F49AC-1B59-4CF7-999C-9FF7D3F57E53}"/>
              </a:ext>
            </a:extLst>
          </p:cNvPr>
          <p:cNvSpPr txBox="1"/>
          <p:nvPr/>
        </p:nvSpPr>
        <p:spPr>
          <a:xfrm>
            <a:off x="8788975" y="3248772"/>
            <a:ext cx="3177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Broadening of the ligand peak in the presence of CBL-B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73417C-8D44-AEF7-4080-FCF6C1589D10}"/>
              </a:ext>
            </a:extLst>
          </p:cNvPr>
          <p:cNvSpPr txBox="1"/>
          <p:nvPr/>
        </p:nvSpPr>
        <p:spPr>
          <a:xfrm>
            <a:off x="494537" y="963149"/>
            <a:ext cx="4512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/>
              <a:t>50 mM Tris (pH 8.0), 250 mM NaCl, 1% DMSO</a:t>
            </a:r>
            <a:r>
              <a:rPr lang="en-CA" sz="1800" dirty="0"/>
              <a:t>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2377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DA48B-4C92-D8E6-2EC4-80ED99162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86C95DF6-85B7-B67B-38CA-263559AFCD68}"/>
              </a:ext>
            </a:extLst>
          </p:cNvPr>
          <p:cNvSpPr txBox="1"/>
          <p:nvPr/>
        </p:nvSpPr>
        <p:spPr>
          <a:xfrm>
            <a:off x="9156723" y="2619553"/>
            <a:ext cx="2902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At best, subtle intensity changes in the 19F spectrum of CBLB in the presence of the ligand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5F6D1A84-2947-DC2C-34A1-3C3A75DCC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9502-1119-A04F-AB17-ABF0C2504BCE}" type="slidenum">
              <a:rPr lang="en-CA" smtClean="0"/>
              <a:t>6</a:t>
            </a:fld>
            <a:endParaRPr lang="en-C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6EE5D9-E056-0812-7B88-5A7B48C006ED}"/>
              </a:ext>
            </a:extLst>
          </p:cNvPr>
          <p:cNvSpPr txBox="1"/>
          <p:nvPr/>
        </p:nvSpPr>
        <p:spPr>
          <a:xfrm>
            <a:off x="1343239" y="84895"/>
            <a:ext cx="9046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CA" sz="3200" b="1" baseline="30000" dirty="0">
                <a:solidFill>
                  <a:srgbClr val="006666"/>
                </a:solidFill>
                <a:latin typeface="Calibri"/>
              </a:rPr>
              <a:t>19</a:t>
            </a:r>
            <a:r>
              <a:rPr lang="en-CA" sz="3200" b="1" dirty="0">
                <a:solidFill>
                  <a:srgbClr val="006666"/>
                </a:solidFill>
                <a:latin typeface="Calibri"/>
              </a:rPr>
              <a:t>F-Tryptophan-labeled CBL-B + CACHE4-HO_1948_1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09845B-6111-9B27-FBCD-59FD28FFEF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81" t="14782" r="19211" b="9565"/>
          <a:stretch/>
        </p:blipFill>
        <p:spPr>
          <a:xfrm>
            <a:off x="249582" y="1533248"/>
            <a:ext cx="7364895" cy="51882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D6CD5A-02D4-2C7E-EE4D-67A9EC34D354}"/>
              </a:ext>
            </a:extLst>
          </p:cNvPr>
          <p:cNvSpPr txBox="1"/>
          <p:nvPr/>
        </p:nvSpPr>
        <p:spPr>
          <a:xfrm>
            <a:off x="7775909" y="1828090"/>
            <a:ext cx="50146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b="1" dirty="0"/>
              <a:t>50 </a:t>
            </a:r>
            <a:r>
              <a:rPr lang="en-CA" b="1" dirty="0"/>
              <a:t>µ</a:t>
            </a:r>
            <a:r>
              <a:rPr lang="en-CA" sz="1800" b="1" dirty="0"/>
              <a:t>M CBL-B</a:t>
            </a:r>
          </a:p>
          <a:p>
            <a:r>
              <a:rPr lang="en-CA" sz="1800" b="1" dirty="0">
                <a:solidFill>
                  <a:srgbClr val="FF0000"/>
                </a:solidFill>
              </a:rPr>
              <a:t>50 </a:t>
            </a:r>
            <a:r>
              <a:rPr lang="en-CA" b="1" dirty="0">
                <a:solidFill>
                  <a:srgbClr val="FF0000"/>
                </a:solidFill>
              </a:rPr>
              <a:t>µ</a:t>
            </a:r>
            <a:r>
              <a:rPr lang="en-CA" sz="1800" b="1" dirty="0">
                <a:solidFill>
                  <a:srgbClr val="FF0000"/>
                </a:solidFill>
              </a:rPr>
              <a:t>M CBL-B + 100 </a:t>
            </a:r>
            <a:r>
              <a:rPr lang="en-CA" b="1" dirty="0">
                <a:solidFill>
                  <a:srgbClr val="FF0000"/>
                </a:solidFill>
              </a:rPr>
              <a:t>µ</a:t>
            </a:r>
            <a:r>
              <a:rPr lang="en-CA" sz="1800" b="1" dirty="0">
                <a:solidFill>
                  <a:srgbClr val="FF0000"/>
                </a:solidFill>
              </a:rPr>
              <a:t>M CACHE4-HO_1948_1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F9B632-9D39-F95A-188B-B7A06D548EE5}"/>
              </a:ext>
            </a:extLst>
          </p:cNvPr>
          <p:cNvSpPr txBox="1"/>
          <p:nvPr/>
        </p:nvSpPr>
        <p:spPr>
          <a:xfrm>
            <a:off x="494537" y="963149"/>
            <a:ext cx="7158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50 mM Tris (pH 8.5), 150 mM NaCl, 1 mM DTT, 2.5% glycerol, 5% DMSO</a:t>
            </a:r>
            <a:endParaRPr lang="en-CA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marR="0"/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486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EE5A5-FC96-33D5-D2E9-D25020DE1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32B6B3F2-6653-A6FE-AE86-FC220B57D1D7}"/>
              </a:ext>
            </a:extLst>
          </p:cNvPr>
          <p:cNvSpPr txBox="1"/>
          <p:nvPr/>
        </p:nvSpPr>
        <p:spPr>
          <a:xfrm>
            <a:off x="9156723" y="2619553"/>
            <a:ext cx="2718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No change in the spectrum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CA6985AC-2D47-BC78-D946-D362BEE05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9502-1119-A04F-AB17-ABF0C2504BCE}" type="slidenum">
              <a:rPr lang="en-CA" smtClean="0"/>
              <a:t>7</a:t>
            </a:fld>
            <a:endParaRPr lang="en-C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AD9F44-D2D5-A888-BF02-31A6C57749E9}"/>
              </a:ext>
            </a:extLst>
          </p:cNvPr>
          <p:cNvSpPr txBox="1"/>
          <p:nvPr/>
        </p:nvSpPr>
        <p:spPr>
          <a:xfrm>
            <a:off x="1343239" y="84895"/>
            <a:ext cx="9046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CA" sz="3200" b="1" baseline="30000" dirty="0">
                <a:solidFill>
                  <a:srgbClr val="006666"/>
                </a:solidFill>
                <a:latin typeface="Calibri"/>
              </a:rPr>
              <a:t>19</a:t>
            </a:r>
            <a:r>
              <a:rPr lang="en-CA" sz="3200" b="1" dirty="0">
                <a:solidFill>
                  <a:srgbClr val="006666"/>
                </a:solidFill>
                <a:latin typeface="Calibri"/>
              </a:rPr>
              <a:t>F-Tryptophan-labeled CBL-B + CACHE4-HO_1955_1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E5789E-39CA-A3AA-AF4A-BC3F37BB4C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462" t="14638" r="18805" b="9421"/>
          <a:stretch/>
        </p:blipFill>
        <p:spPr>
          <a:xfrm>
            <a:off x="446797" y="1513370"/>
            <a:ext cx="7404652" cy="52081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E12A6D-DCF5-B646-DE19-B942376D0616}"/>
              </a:ext>
            </a:extLst>
          </p:cNvPr>
          <p:cNvSpPr txBox="1"/>
          <p:nvPr/>
        </p:nvSpPr>
        <p:spPr>
          <a:xfrm>
            <a:off x="7851449" y="1874538"/>
            <a:ext cx="50146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b="1" dirty="0"/>
              <a:t>50 </a:t>
            </a:r>
            <a:r>
              <a:rPr lang="en-CA" b="1" dirty="0"/>
              <a:t>µ</a:t>
            </a:r>
            <a:r>
              <a:rPr lang="en-CA" sz="1800" b="1" dirty="0"/>
              <a:t>M CBL-B</a:t>
            </a:r>
          </a:p>
          <a:p>
            <a:r>
              <a:rPr lang="en-CA" sz="1800" b="1" dirty="0">
                <a:solidFill>
                  <a:srgbClr val="FF0000"/>
                </a:solidFill>
              </a:rPr>
              <a:t>50 </a:t>
            </a:r>
            <a:r>
              <a:rPr lang="en-CA" b="1" dirty="0">
                <a:solidFill>
                  <a:srgbClr val="FF0000"/>
                </a:solidFill>
              </a:rPr>
              <a:t>µ</a:t>
            </a:r>
            <a:r>
              <a:rPr lang="en-CA" sz="1800" b="1" dirty="0">
                <a:solidFill>
                  <a:srgbClr val="FF0000"/>
                </a:solidFill>
              </a:rPr>
              <a:t>M CBL-B + 100 </a:t>
            </a:r>
            <a:r>
              <a:rPr lang="en-CA" b="1" dirty="0">
                <a:solidFill>
                  <a:srgbClr val="FF0000"/>
                </a:solidFill>
              </a:rPr>
              <a:t>µ</a:t>
            </a:r>
            <a:r>
              <a:rPr lang="en-CA" sz="1800" b="1" dirty="0">
                <a:solidFill>
                  <a:srgbClr val="FF0000"/>
                </a:solidFill>
              </a:rPr>
              <a:t>M CACHE4-HO_1955_1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ABD6BB-92FD-61B1-B938-D15F053C00B6}"/>
              </a:ext>
            </a:extLst>
          </p:cNvPr>
          <p:cNvSpPr txBox="1"/>
          <p:nvPr/>
        </p:nvSpPr>
        <p:spPr>
          <a:xfrm>
            <a:off x="494537" y="963149"/>
            <a:ext cx="7158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50 mM Tris (pH 8.5), 150 mM NaCl, 1 mM DTT, 2.5% glycerol, 5% DMSO</a:t>
            </a:r>
            <a:endParaRPr lang="en-CA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marR="0"/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113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A6FFB-0DE6-F848-8C5F-61A429624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900AC23-4E7A-DA29-42B9-BD31D519BAA7}"/>
              </a:ext>
            </a:extLst>
          </p:cNvPr>
          <p:cNvSpPr txBox="1"/>
          <p:nvPr/>
        </p:nvSpPr>
        <p:spPr>
          <a:xfrm>
            <a:off x="9156723" y="2619553"/>
            <a:ext cx="2718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No change in the spectrum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020D54B6-F775-D552-1212-76EE02CC3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9502-1119-A04F-AB17-ABF0C2504BCE}" type="slidenum">
              <a:rPr lang="en-CA" smtClean="0"/>
              <a:t>8</a:t>
            </a:fld>
            <a:endParaRPr lang="en-C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2442E5-2239-B348-6CD8-D5E0187E99ED}"/>
              </a:ext>
            </a:extLst>
          </p:cNvPr>
          <p:cNvSpPr txBox="1"/>
          <p:nvPr/>
        </p:nvSpPr>
        <p:spPr>
          <a:xfrm>
            <a:off x="1343239" y="84895"/>
            <a:ext cx="9046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CA" sz="3200" b="1" baseline="30000" dirty="0">
                <a:solidFill>
                  <a:srgbClr val="006666"/>
                </a:solidFill>
                <a:latin typeface="Calibri"/>
              </a:rPr>
              <a:t>19</a:t>
            </a:r>
            <a:r>
              <a:rPr lang="en-CA" sz="3200" b="1" dirty="0">
                <a:solidFill>
                  <a:srgbClr val="006666"/>
                </a:solidFill>
                <a:latin typeface="Calibri"/>
              </a:rPr>
              <a:t>F-Tryptophan-labeled CBL-B + CACHE4-HO_1962_1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41E1F7-07C9-F9EA-B293-0FF62FB289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973" t="14927" r="18641" b="9275"/>
          <a:stretch/>
        </p:blipFill>
        <p:spPr>
          <a:xfrm>
            <a:off x="398596" y="1523309"/>
            <a:ext cx="7484165" cy="51981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1D7C8B-BF40-DCC8-F486-916B98F27657}"/>
              </a:ext>
            </a:extLst>
          </p:cNvPr>
          <p:cNvSpPr txBox="1"/>
          <p:nvPr/>
        </p:nvSpPr>
        <p:spPr>
          <a:xfrm>
            <a:off x="7882761" y="1973222"/>
            <a:ext cx="50146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b="1" dirty="0"/>
              <a:t>50 </a:t>
            </a:r>
            <a:r>
              <a:rPr lang="en-CA" b="1" dirty="0"/>
              <a:t>µ</a:t>
            </a:r>
            <a:r>
              <a:rPr lang="en-CA" sz="1800" b="1" dirty="0"/>
              <a:t>M CBL-B</a:t>
            </a:r>
          </a:p>
          <a:p>
            <a:r>
              <a:rPr lang="en-CA" sz="1800" b="1" dirty="0">
                <a:solidFill>
                  <a:srgbClr val="FF0000"/>
                </a:solidFill>
              </a:rPr>
              <a:t>50 </a:t>
            </a:r>
            <a:r>
              <a:rPr lang="en-CA" b="1" dirty="0">
                <a:solidFill>
                  <a:srgbClr val="FF0000"/>
                </a:solidFill>
              </a:rPr>
              <a:t>µ</a:t>
            </a:r>
            <a:r>
              <a:rPr lang="en-CA" sz="1800" b="1" dirty="0">
                <a:solidFill>
                  <a:srgbClr val="FF0000"/>
                </a:solidFill>
              </a:rPr>
              <a:t>M CBL-B + 100 </a:t>
            </a:r>
            <a:r>
              <a:rPr lang="en-CA" b="1" dirty="0">
                <a:solidFill>
                  <a:srgbClr val="FF0000"/>
                </a:solidFill>
              </a:rPr>
              <a:t>µ</a:t>
            </a:r>
            <a:r>
              <a:rPr lang="en-CA" sz="1800" b="1" dirty="0">
                <a:solidFill>
                  <a:srgbClr val="FF0000"/>
                </a:solidFill>
              </a:rPr>
              <a:t>M CACHE4-HO_1962_1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89B5CA-4A76-A4E7-1C54-D940DA3D3888}"/>
              </a:ext>
            </a:extLst>
          </p:cNvPr>
          <p:cNvSpPr txBox="1"/>
          <p:nvPr/>
        </p:nvSpPr>
        <p:spPr>
          <a:xfrm>
            <a:off x="494537" y="963149"/>
            <a:ext cx="7158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50 mM Tris (pH 8.5), 150 mM NaCl, 1 mM DTT, 2.5% glycerol, 5% DMSO</a:t>
            </a:r>
            <a:endParaRPr lang="en-CA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marR="0"/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362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EF736-9A9D-3769-9778-723376F7B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528ADA2-8A74-AAA6-94F2-D27909CE4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19502-1119-A04F-AB17-ABF0C2504BCE}" type="slidenum">
              <a:rPr lang="en-CA" smtClean="0"/>
              <a:t>9</a:t>
            </a:fld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9A5382-75B0-C8A7-EB4F-DC1574A896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299" t="14927" r="18968" b="8841"/>
          <a:stretch/>
        </p:blipFill>
        <p:spPr>
          <a:xfrm>
            <a:off x="248190" y="1493492"/>
            <a:ext cx="7404653" cy="52279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975DF9-FAFD-D846-E199-887196051B8E}"/>
              </a:ext>
            </a:extLst>
          </p:cNvPr>
          <p:cNvSpPr txBox="1"/>
          <p:nvPr/>
        </p:nvSpPr>
        <p:spPr>
          <a:xfrm>
            <a:off x="2028823" y="84895"/>
            <a:ext cx="925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CA" sz="3200" b="1" baseline="30000" dirty="0">
                <a:solidFill>
                  <a:srgbClr val="006666"/>
                </a:solidFill>
                <a:latin typeface="Calibri"/>
              </a:rPr>
              <a:t>19</a:t>
            </a:r>
            <a:r>
              <a:rPr lang="en-CA" sz="3200" b="1" dirty="0">
                <a:solidFill>
                  <a:srgbClr val="006666"/>
                </a:solidFill>
                <a:latin typeface="Calibri"/>
              </a:rPr>
              <a:t>F-Tryptophan-labeled CBL-B + CACHE4-HO_1974_46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137D95-8A22-A44E-26E0-6F16FD39FA30}"/>
              </a:ext>
            </a:extLst>
          </p:cNvPr>
          <p:cNvSpPr txBox="1"/>
          <p:nvPr/>
        </p:nvSpPr>
        <p:spPr>
          <a:xfrm>
            <a:off x="7851449" y="1884477"/>
            <a:ext cx="50146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800" b="1" dirty="0"/>
              <a:t>50 </a:t>
            </a:r>
            <a:r>
              <a:rPr lang="en-CA" b="1" dirty="0"/>
              <a:t>µ</a:t>
            </a:r>
            <a:r>
              <a:rPr lang="en-CA" sz="1800" b="1" dirty="0"/>
              <a:t>M CBL-B</a:t>
            </a:r>
          </a:p>
          <a:p>
            <a:r>
              <a:rPr lang="en-CA" sz="1800" b="1" dirty="0">
                <a:solidFill>
                  <a:srgbClr val="FF0000"/>
                </a:solidFill>
              </a:rPr>
              <a:t>50 </a:t>
            </a:r>
            <a:r>
              <a:rPr lang="en-CA" b="1" dirty="0">
                <a:solidFill>
                  <a:srgbClr val="FF0000"/>
                </a:solidFill>
              </a:rPr>
              <a:t>µ</a:t>
            </a:r>
            <a:r>
              <a:rPr lang="en-CA" sz="1800" b="1" dirty="0">
                <a:solidFill>
                  <a:srgbClr val="FF0000"/>
                </a:solidFill>
              </a:rPr>
              <a:t>M CBL-B + 100 </a:t>
            </a:r>
            <a:r>
              <a:rPr lang="en-CA" b="1" dirty="0">
                <a:solidFill>
                  <a:srgbClr val="FF0000"/>
                </a:solidFill>
              </a:rPr>
              <a:t>µ</a:t>
            </a:r>
            <a:r>
              <a:rPr lang="en-CA" sz="1800" b="1" dirty="0">
                <a:solidFill>
                  <a:srgbClr val="FF0000"/>
                </a:solidFill>
              </a:rPr>
              <a:t>M CACHE4-HO_1974_46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FE1DAA-A8D8-4602-B880-1257F8CFB20F}"/>
              </a:ext>
            </a:extLst>
          </p:cNvPr>
          <p:cNvSpPr txBox="1"/>
          <p:nvPr/>
        </p:nvSpPr>
        <p:spPr>
          <a:xfrm>
            <a:off x="9156723" y="2619553"/>
            <a:ext cx="2902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At best, subtle intensity changes in the 19F spectrum of CBLB in the presence of the ligand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FE8CED-8B06-47C6-4165-CF5D131689F5}"/>
              </a:ext>
            </a:extLst>
          </p:cNvPr>
          <p:cNvSpPr txBox="1"/>
          <p:nvPr/>
        </p:nvSpPr>
        <p:spPr>
          <a:xfrm>
            <a:off x="494537" y="963149"/>
            <a:ext cx="7158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50 mM Tris (pH 8.5), 150 mM NaCl, 1 mM DTT, 2.5% glycerol, 5% DMSO</a:t>
            </a:r>
            <a:endParaRPr lang="en-CA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marR="0"/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674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4543</TotalTime>
  <Words>563</Words>
  <Application>Microsoft Office PowerPoint</Application>
  <PresentationFormat>Widescreen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Office Theme</vt:lpstr>
      <vt:lpstr>Studying of Casitas B-lineage Lymphoma B (CBL-B) Round 2 hit molecules  with 19F NMR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Studying CBL-B ligands with F19 NMR</dc:title>
  <dc:creator>User</dc:creator>
  <cp:lastModifiedBy>Oleksandra Herasymenko</cp:lastModifiedBy>
  <cp:revision>23</cp:revision>
  <dcterms:created xsi:type="dcterms:W3CDTF">2024-03-09T00:12:34Z</dcterms:created>
  <dcterms:modified xsi:type="dcterms:W3CDTF">2025-05-30T21:32:16Z</dcterms:modified>
</cp:coreProperties>
</file>